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charts/chart1.xml" ContentType="application/vnd.openxmlformats-officedocument.drawingml.chart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charts/chart2.xml" ContentType="application/vnd.openxmlformats-officedocument.drawingml.chart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notesMasterIdLst>
    <p:notesMasterId r:id="rId18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presProps" Target="presProps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Allocation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4F46E5"/>
              </a:solidFill>
              <a:ln w="9525" cap="flat">
                <a:solidFill>
                  <a:srgbClr val="FFFFFF"/>
                </a:solidFill>
                <a:prstDash val="solid"/>
                <a:round/>
              </a:ln>
              <a:effectLst/>
            </c:spPr>
          </c:dPt>
          <c:dPt>
            <c:idx val="1"/>
            <c:bubble3D val="0"/>
            <c:spPr>
              <a:solidFill>
                <a:srgbClr val="5B52E8"/>
              </a:solidFill>
              <a:ln w="9525" cap="flat">
                <a:solidFill>
                  <a:srgbClr val="FFFFFF"/>
                </a:solidFill>
                <a:prstDash val="solid"/>
                <a:round/>
              </a:ln>
              <a:effectLst/>
            </c:spPr>
          </c:dPt>
          <c:dPt>
            <c:idx val="2"/>
            <c:bubble3D val="0"/>
            <c:spPr>
              <a:solidFill>
                <a:srgbClr val="6862EB"/>
              </a:solidFill>
              <a:ln w="9525" cap="flat">
                <a:solidFill>
                  <a:srgbClr val="FFFFFF"/>
                </a:solidFill>
                <a:prstDash val="solid"/>
                <a:round/>
              </a:ln>
              <a:effectLst/>
            </c:spPr>
          </c:dPt>
          <c:dPt>
            <c:idx val="3"/>
            <c:bubble3D val="0"/>
            <c:spPr>
              <a:solidFill>
                <a:srgbClr val="756FEE"/>
              </a:solidFill>
              <a:ln w="9525" cap="flat">
                <a:solidFill>
                  <a:srgbClr val="FFFFFF"/>
                </a:solidFill>
                <a:prstDash val="solid"/>
                <a:round/>
              </a:ln>
              <a:effectLst/>
            </c:spPr>
          </c:dPt>
          <c:dPt>
            <c:idx val="4"/>
            <c:bubble3D val="0"/>
            <c:spPr>
              <a:solidFill>
                <a:srgbClr val="827CF0"/>
              </a:solidFill>
              <a:ln w="9525" cap="flat">
                <a:solidFill>
                  <a:srgbClr val="FFFFFF"/>
                </a:solidFill>
                <a:prstDash val="solid"/>
                <a:round/>
              </a:ln>
              <a:effectLst/>
            </c:spPr>
          </c:dPt>
          <c:dPt>
            <c:idx val="5"/>
            <c:bubble3D val="0"/>
            <c:spPr>
              <a:solidFill>
                <a:srgbClr val="8F89F3"/>
              </a:solidFill>
              <a:ln w="9525" cap="flat">
                <a:solidFill>
                  <a:srgbClr val="FFFFFF"/>
                </a:solidFill>
                <a:prstDash val="solid"/>
                <a:round/>
              </a:ln>
              <a:effectLst/>
            </c:spPr>
          </c:dPt>
          <c:dPt>
            <c:idx val="6"/>
            <c:bubble3D val="0"/>
            <c:spPr>
              <a:solidFill>
                <a:srgbClr val="9C96F5"/>
              </a:solidFill>
              <a:ln w="9525" cap="flat">
                <a:solidFill>
                  <a:srgbClr val="FFFFFF"/>
                </a:solidFill>
                <a:prstDash val="solid"/>
                <a:round/>
              </a:ln>
              <a:effectLst/>
            </c:spPr>
          </c:dPt>
          <c:dPt>
            <c:idx val="7"/>
            <c:bubble3D val="0"/>
            <c:spPr>
              <a:solidFill>
                <a:srgbClr val="A9A3F7"/>
              </a:solidFill>
              <a:ln w="9525" cap="flat">
                <a:solidFill>
                  <a:srgbClr val="FFFFFF"/>
                </a:solidFill>
                <a:prstDash val="solid"/>
                <a:round/>
              </a:ln>
              <a:effectLst/>
            </c:spPr>
          </c:dPt>
          <c:dPt>
            <c:idx val="8"/>
            <c:bubble3D val="0"/>
            <c:spPr>
              <a:solidFill>
                <a:srgbClr val="B6B0F9"/>
              </a:solidFill>
              <a:ln w="9525" cap="flat">
                <a:solidFill>
                  <a:srgbClr val="FFFFFF"/>
                </a:solidFill>
                <a:prstDash val="solid"/>
                <a:round/>
              </a:ln>
              <a:effectLst/>
            </c:spPr>
          </c:dPt>
          <c:dPt>
            <c:idx val="9"/>
            <c:bubble3D val="0"/>
            <c:spPr>
              <a:solidFill>
                <a:srgbClr val="C3BDFA"/>
              </a:solidFill>
              <a:ln w="9525" cap="flat">
                <a:solidFill>
                  <a:srgbClr val="FFFFFF"/>
                </a:solidFill>
                <a:prstDash val="solid"/>
                <a:round/>
              </a:ln>
              <a:effectLst/>
            </c:spPr>
          </c:dPt>
          <c:dPt>
            <c:idx val="10"/>
            <c:bubble3D val="0"/>
            <c:spPr>
              <a:solidFill>
                <a:srgbClr val="D0CAFC"/>
              </a:solidFill>
              <a:ln w="9525" cap="flat">
                <a:solidFill>
                  <a:srgbClr val="FFFFFF"/>
                </a:solidFill>
                <a:prstDash val="solid"/>
                <a:round/>
              </a:ln>
              <a:effectLst/>
            </c:spPr>
          </c:dPt>
          <c:dPt>
            <c:idx val="11"/>
            <c:bubble3D val="0"/>
            <c:spPr>
              <a:solidFill>
                <a:srgbClr val="DDD7FD"/>
              </a:solidFill>
              <a:ln w="9525" cap="flat">
                <a:solidFill>
                  <a:srgbClr val="FFFFFF"/>
                </a:solidFill>
                <a:prstDash val="solid"/>
                <a:round/>
              </a:ln>
              <a:effectLst/>
            </c:spPr>
          </c:dPt>
          <c:dPt>
            <c:idx val="12"/>
            <c:bubble3D val="0"/>
            <c:spPr>
              <a:solidFill>
                <a:srgbClr val="EAE4FE"/>
              </a:solidFill>
              <a:ln w="9525" cap="flat">
                <a:solidFill>
                  <a:srgbClr val="FFFFFF"/>
                </a:solidFill>
                <a:prstDash val="solid"/>
                <a:round/>
              </a:ln>
              <a:effectLst/>
            </c:spPr>
          </c:dPt>
          <c:dLbls>
            <c:dLbl>
              <c:idx val="0"/>
              <c:numFmt formatCode="General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"/>
              <c:numFmt formatCode="General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"/>
              <c:numFmt formatCode="General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3"/>
              <c:numFmt formatCode="General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4"/>
              <c:numFmt formatCode="General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5"/>
              <c:numFmt formatCode="General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6"/>
              <c:numFmt formatCode="General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7"/>
              <c:numFmt formatCode="General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8"/>
              <c:numFmt formatCode="General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9"/>
              <c:numFmt formatCode="General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0"/>
              <c:numFmt formatCode="General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1"/>
              <c:numFmt formatCode="General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2"/>
              <c:numFmt formatCode="General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General" sourceLinked="0"/>
            <c:txPr>
              <a:bodyPr/>
              <a:lstStyle/>
              <a:p>
                <a:pPr>
                  <a:defRPr sz="1800" b="0" i="0" u="none" strike="noStrik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Sheet1!$A$2:$A$14</c:f>
              <c:strCache>
                <c:ptCount val="13"/>
                <c:pt idx="0">
                  <c:v>Pre-Sale</c:v>
                </c:pt>
                <c:pt idx="1">
                  <c:v>Team (incl. Architect)</c:v>
                </c:pt>
                <c:pt idx="2">
                  <c:v>POL — Liquidity</c:v>
                </c:pt>
                <c:pt idx="3">
                  <c:v>Welcome Bonus</c:v>
                </c:pt>
                <c:pt idx="4">
                  <c:v>DAO Pool</c:v>
                </c:pt>
                <c:pt idx="5">
                  <c:v>Operational Reserve</c:v>
                </c:pt>
                <c:pt idx="6">
                  <c:v>PoOTRS Rewards</c:v>
                </c:pt>
                <c:pt idx="7">
                  <c:v>Grants</c:v>
                </c:pt>
                <c:pt idx="8">
                  <c:v>Ecosystem Reserve</c:v>
                </c:pt>
                <c:pt idx="9">
                  <c:v>Strategic Partners</c:v>
                </c:pt>
                <c:pt idx="10">
                  <c:v>Early Investors</c:v>
                </c:pt>
                <c:pt idx="11">
                  <c:v>Info + Bug Bounty</c:v>
                </c:pt>
                <c:pt idx="12">
                  <c:v>Long Strategic Reserve</c:v>
                </c:pt>
              </c:strCache>
            </c:strRef>
          </c:cat>
          <c:val>
            <c:numRef>
              <c:f>Sheet1!$B$2:$B$14</c:f>
              <c:numCache>
                <c:ptCount val="13"/>
                <c:pt idx="0">
                  <c:v>28</c:v>
                </c:pt>
                <c:pt idx="1">
                  <c:v>12</c:v>
                </c:pt>
                <c:pt idx="2">
                  <c:v>11</c:v>
                </c:pt>
                <c:pt idx="3">
                  <c:v>10</c:v>
                </c:pt>
                <c:pt idx="4">
                  <c:v>7</c:v>
                </c:pt>
                <c:pt idx="5">
                  <c:v>7</c:v>
                </c:pt>
                <c:pt idx="6">
                  <c:v>6</c:v>
                </c:pt>
                <c:pt idx="7">
                  <c:v>5</c:v>
                </c:pt>
                <c:pt idx="8">
                  <c:v>4</c:v>
                </c:pt>
                <c:pt idx="9">
                  <c:v>4</c:v>
                </c:pt>
                <c:pt idx="10">
                  <c:v>3</c:v>
                </c:pt>
                <c:pt idx="11">
                  <c:v>2</c:v>
                </c:pt>
                <c:pt idx="12">
                  <c:v>1</c:v>
                </c:pt>
              </c:numCache>
            </c:numRef>
          </c:val>
        </c:ser>
        <c:firstSliceAng val="0"/>
        <c:holeSize val="52"/>
      </c:doughnutChart>
      <c:spPr>
        <a:noFill/>
        <a:ln>
          <a:noFill/>
        </a:ln>
        <a:effectLst/>
      </c:spPr>
    </c:plotArea>
    <c:legend>
      <c:legendPos val="r"/>
      <c:overlay val="0"/>
      <c:txPr>
        <a:bodyPr/>
        <a:lstStyle/>
        <a:p>
          <a:pPr>
            <a:defRPr sz="850">
              <a:solidFill>
                <a:srgbClr val="3A3C63"/>
              </a:solidFill>
              <a:latin typeface="IBM Plex Sans"/>
              <a:cs typeface="IBM Plex Sans"/>
            </a:defRPr>
          </a:pPr>
          <a:endParaRPr lang="en-US"/>
        </a:p>
      </c:txPr>
    </c:legend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Use</c:v>
                </c:pt>
              </c:strCache>
            </c:strRef>
          </c:tx>
          <c:spPr>
            <a:solidFill>
              <a:srgbClr val="4F46E5"/>
            </a:solidFill>
            <a:effectLst/>
          </c:spPr>
          <c:invertIfNegative val="0"/>
          <c:dLbls>
            <c:numFmt formatCode="0&quot;%&quot;" sourceLinked="0"/>
            <c:txPr>
              <a:bodyPr/>
              <a:lstStyle/>
              <a:p>
                <a:pPr>
                  <a:defRPr b="0" i="0" strike="noStrike" sz="900" u="none">
                    <a:solidFill>
                      <a:srgbClr val="6B6D93"/>
                    </a:solidFill>
                    <a:latin typeface="IBM Plex Mono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Sheet1!$A$2:$A$7</c:f>
              <c:multiLvlStrCache>
                <c:ptCount val="6"/>
                <c:lvl>
                  <c:pt idx="0">
                    <c:v>Development</c:v>
                  </c:pt>
                  <c:pt idx="1">
                    <c:v>Infrastructure</c:v>
                  </c:pt>
                  <c:pt idx="2">
                    <c:v>Security &amp; Audit #1</c:v>
                  </c:pt>
                  <c:pt idx="3">
                    <c:v>Legal &amp; Compliance</c:v>
                  </c:pt>
                  <c:pt idx="4">
                    <c:v>Marketing</c:v>
                  </c:pt>
                  <c:pt idx="5">
                    <c:v>Reserve</c:v>
                  </c:pt>
                </c:lvl>
              </c:multiLvlStrCache>
            </c:multiLvl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35</c:v>
                </c:pt>
                <c:pt idx="1">
                  <c:v>20</c:v>
                </c:pt>
                <c:pt idx="2">
                  <c:v>15</c:v>
                </c:pt>
                <c:pt idx="3">
                  <c:v>10</c:v>
                </c:pt>
                <c:pt idx="4">
                  <c:v>10</c:v>
                </c:pt>
                <c:pt idx="5">
                  <c:v>10</c:v>
                </c:pt>
              </c:numCache>
            </c:numRef>
          </c:val>
        </c:ser>
        <c:dLbls>
          <c:numFmt formatCode="0&quot;%&quot;" sourceLinked="0"/>
          <c:txPr>
            <a:bodyPr/>
            <a:lstStyle/>
            <a:p>
              <a:pPr>
                <a:defRPr b="0" i="0" strike="noStrike" sz="900" u="none">
                  <a:solidFill>
                    <a:srgbClr val="6B6D93"/>
                  </a:solidFill>
                  <a:latin typeface="IBM Plex Mono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45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3A3C63"/>
                </a:solidFill>
                <a:latin typeface="IBM Plex Sans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Infrastructure, not hype. Lead with the paradigm: state change, not asset movement. Legal entity is named on the first slide — it signals seriousness immediately.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Pre-Seed: $1.65M for 3% at $0.055, 750-day vesting. Key insight for investors: audit lead times are 3-6 months of QUEUE. Booking the slot early with pre-seed money is what compresses the timeline.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 vaporware. Working prototype, 93 passing tests, ratified architecture. Currently live on 4 testnets while dynamic network add/remove is being validated; the remaining 8 follow. Built by one person: zero communication overhead, zero technical debt.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Deliberately NOT a standard team slide. One person covering four disciplines means perfect alignment and zero handoff error. Team hiring begins after a successful pre-sale — not before.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Closing slide — leave up during Q&amp;A. The vision resonates: deterministic protocol for machines AND humans. We serve both.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IAM is Intelligent Asset Management — the analytical engine. NOT 'Identity and Access Management'; that label was an error in the previous deck version and contradicts the IAM specification document.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12 networks across 4 paradigms proves the architecture is not tied to one blockchain model. Bitcoin via Taproot Assets is especially notable.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Under-promise, over-deliver. We publish 12-18 months and aim internally for 6-9. Audit queue is 3-6 months of waiting — booking it early is what compresses the timeline.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Bridges are architecturally flawed, not merely buggy. The KelpDAO case proves it: LayerZero's default 1-of-1 RPC quorum meant one compromised node could authorise a fraudulent cross-chain message. Migration demand is real, not hypothetical.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EQIChain is a capital headquarters. The user decides WHERE to exit only when an opportunity arises — no need to pre-position capital across chains. One step, any chain.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Canonical state is not our invention — BIS, Circle and institutional players are all moving this way. We are first to build a universal meta-registry for it.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Critical framing: we are NOT competing with LayerZero, Wormhole or Axelar. We create a new category — the meta-registry.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Keep high-level. 12 networks, both EVM and non-EVM. Point to appendix for the deep dive.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killer slide. Two things no competitor has: lightweight rule-checking consensus, and a smartphone validator. Welcome Bonus at 10% funds ONE MILLION validators — a decentralisation story that actually works.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Category E is the unique differentiator — not hype, but architectural fitness for machine-to-machine economics. The invariant guarantee is the selling point.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Canonical Tokenomics v6.0. Pre-Sale is 28% (four rounds of 7%), NOT 40% — that figure is deprecated. Welcome Bonus is 10% funding 1M validators. Listing at $0.20 gives every pre-sale round a visible upside. FDV at listing = 1B x $0.20 = $200M.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2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2057400"/>
            <a:ext cx="121615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1F5F9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MetaNetwork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0" y="2697480"/>
            <a:ext cx="121615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600" b="1" spc="200" kern="0" dirty="0">
                <a:solidFill>
                  <a:srgbClr val="818CF8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EQI</a:t>
            </a:r>
            <a:endParaRPr lang="en-US" sz="7600" dirty="0"/>
          </a:p>
        </p:txBody>
      </p:sp>
      <p:sp>
        <p:nvSpPr>
          <p:cNvPr id="4" name="Text 2"/>
          <p:cNvSpPr/>
          <p:nvPr/>
        </p:nvSpPr>
        <p:spPr>
          <a:xfrm>
            <a:off x="0" y="3703320"/>
            <a:ext cx="121615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spc="240" kern="0" dirty="0">
                <a:solidFill>
                  <a:srgbClr val="7A83A0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The Cross-Chain Meta-Registry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5394960" y="4160520"/>
            <a:ext cx="1371600" cy="18288"/>
          </a:xfrm>
          <a:prstGeom prst="rect">
            <a:avLst/>
          </a:prstGeom>
          <a:solidFill>
            <a:srgbClr val="4F46E5"/>
          </a:solidFill>
          <a:ln/>
        </p:spPr>
      </p:sp>
      <p:sp>
        <p:nvSpPr>
          <p:cNvPr id="6" name="Text 4"/>
          <p:cNvSpPr/>
          <p:nvPr/>
        </p:nvSpPr>
        <p:spPr>
          <a:xfrm>
            <a:off x="0" y="4343400"/>
            <a:ext cx="12161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300" b="1" dirty="0">
                <a:solidFill>
                  <a:srgbClr val="F1F5F9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State change, not asset movement.</a:t>
            </a:r>
            <a:endParaRPr lang="en-US" sz="2300" dirty="0"/>
          </a:p>
        </p:txBody>
      </p:sp>
      <p:sp>
        <p:nvSpPr>
          <p:cNvPr id="7" name="Text 5"/>
          <p:cNvSpPr/>
          <p:nvPr/>
        </p:nvSpPr>
        <p:spPr>
          <a:xfrm>
            <a:off x="0" y="5806440"/>
            <a:ext cx="12161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7A83A0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Pre-Seed Investment Opportunity  ·  July 2026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0" y="6108192"/>
            <a:ext cx="12161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7A83A0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MetaNetwork EQI OÜ  ·  Registered in Estonia, EU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BFB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58368" y="502920"/>
            <a:ext cx="73152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220" kern="0" dirty="0">
                <a:solidFill>
                  <a:srgbClr val="4F46E5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THE RAISE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658368" y="822960"/>
            <a:ext cx="108813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4152E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Pre-Seed — $1.65M at $0.055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658368" y="1536192"/>
            <a:ext cx="106070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B6D93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Financing the path to a complete 12-network MVP, the audit of the core, and the pre-sale launch.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658368" y="2103120"/>
            <a:ext cx="3291840" cy="2286000"/>
          </a:xfrm>
          <a:prstGeom prst="roundRect">
            <a:avLst>
              <a:gd name="adj" fmla="val 4000"/>
            </a:avLst>
          </a:prstGeom>
          <a:solidFill>
            <a:srgbClr val="EEF0FD"/>
          </a:solidFill>
          <a:ln w="12700">
            <a:solidFill>
              <a:srgbClr val="E1E4F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932688" y="2240280"/>
            <a:ext cx="27432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spc="140" kern="0" dirty="0">
                <a:solidFill>
                  <a:srgbClr val="4F46E5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PRE-SEED · CURRENT ROUND</a:t>
            </a:r>
            <a:endParaRPr lang="en-US" sz="850" dirty="0"/>
          </a:p>
        </p:txBody>
      </p:sp>
      <p:sp>
        <p:nvSpPr>
          <p:cNvPr id="7" name="Text 5"/>
          <p:cNvSpPr/>
          <p:nvPr/>
        </p:nvSpPr>
        <p:spPr>
          <a:xfrm>
            <a:off x="932688" y="2560320"/>
            <a:ext cx="1371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B6D93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Allocation</a:t>
            </a:r>
            <a:endParaRPr lang="en-US" sz="950" dirty="0"/>
          </a:p>
        </p:txBody>
      </p:sp>
      <p:sp>
        <p:nvSpPr>
          <p:cNvPr id="8" name="Text 6"/>
          <p:cNvSpPr/>
          <p:nvPr/>
        </p:nvSpPr>
        <p:spPr>
          <a:xfrm>
            <a:off x="2304288" y="2560320"/>
            <a:ext cx="1554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14152E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3% · 30,000,000 EQI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932688" y="2907792"/>
            <a:ext cx="1371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B6D93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Price per EQI</a:t>
            </a:r>
            <a:endParaRPr lang="en-US" sz="950" dirty="0"/>
          </a:p>
        </p:txBody>
      </p:sp>
      <p:sp>
        <p:nvSpPr>
          <p:cNvPr id="10" name="Text 8"/>
          <p:cNvSpPr/>
          <p:nvPr/>
        </p:nvSpPr>
        <p:spPr>
          <a:xfrm>
            <a:off x="2304288" y="2907792"/>
            <a:ext cx="1554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14152E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$0.055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932688" y="3255264"/>
            <a:ext cx="1371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B6D93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Raise</a:t>
            </a:r>
            <a:endParaRPr lang="en-US" sz="950" dirty="0"/>
          </a:p>
        </p:txBody>
      </p:sp>
      <p:sp>
        <p:nvSpPr>
          <p:cNvPr id="12" name="Text 10"/>
          <p:cNvSpPr/>
          <p:nvPr/>
        </p:nvSpPr>
        <p:spPr>
          <a:xfrm>
            <a:off x="2304288" y="3255264"/>
            <a:ext cx="1554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14152E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$1,650,000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932688" y="3602736"/>
            <a:ext cx="1371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B6D93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FDV at round</a:t>
            </a:r>
            <a:endParaRPr lang="en-US" sz="950" dirty="0"/>
          </a:p>
        </p:txBody>
      </p:sp>
      <p:sp>
        <p:nvSpPr>
          <p:cNvPr id="14" name="Text 12"/>
          <p:cNvSpPr/>
          <p:nvPr/>
        </p:nvSpPr>
        <p:spPr>
          <a:xfrm>
            <a:off x="2304288" y="3602736"/>
            <a:ext cx="1554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14152E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$55M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932688" y="3950208"/>
            <a:ext cx="1371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B6D93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Vesting</a:t>
            </a:r>
            <a:endParaRPr lang="en-US" sz="950" dirty="0"/>
          </a:p>
        </p:txBody>
      </p:sp>
      <p:sp>
        <p:nvSpPr>
          <p:cNvPr id="16" name="Text 14"/>
          <p:cNvSpPr/>
          <p:nvPr/>
        </p:nvSpPr>
        <p:spPr>
          <a:xfrm>
            <a:off x="2304288" y="3950208"/>
            <a:ext cx="1554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14152E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750 days, per-day linear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4270248" y="2103120"/>
            <a:ext cx="7232904" cy="22860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12700">
            <a:solidFill>
              <a:srgbClr val="E4E4F1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544568" y="2240280"/>
            <a:ext cx="36576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spc="140" kern="0" dirty="0">
                <a:solidFill>
                  <a:srgbClr val="A2A4C4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PRE-SALE ROUNDS · UPCOMING</a:t>
            </a:r>
            <a:endParaRPr lang="en-US" sz="850" dirty="0"/>
          </a:p>
        </p:txBody>
      </p:sp>
      <p:sp>
        <p:nvSpPr>
          <p:cNvPr id="19" name="Shape 17"/>
          <p:cNvSpPr/>
          <p:nvPr/>
        </p:nvSpPr>
        <p:spPr>
          <a:xfrm>
            <a:off x="4544568" y="2542032"/>
            <a:ext cx="1554480" cy="1143000"/>
          </a:xfrm>
          <a:prstGeom prst="roundRect">
            <a:avLst>
              <a:gd name="adj" fmla="val 4800"/>
            </a:avLst>
          </a:prstGeom>
          <a:solidFill>
            <a:srgbClr val="F4F4FA"/>
          </a:solidFill>
          <a:ln w="12700">
            <a:solidFill>
              <a:srgbClr val="E4E4F1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544568" y="2633472"/>
            <a:ext cx="15544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A2A4C4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R1</a:t>
            </a:r>
            <a:endParaRPr lang="en-US" sz="950" dirty="0"/>
          </a:p>
        </p:txBody>
      </p:sp>
      <p:sp>
        <p:nvSpPr>
          <p:cNvPr id="21" name="Text 19"/>
          <p:cNvSpPr/>
          <p:nvPr/>
        </p:nvSpPr>
        <p:spPr>
          <a:xfrm>
            <a:off x="4544568" y="2852928"/>
            <a:ext cx="1554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900" b="1" dirty="0">
                <a:solidFill>
                  <a:srgbClr val="4F46E5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$0.08</a:t>
            </a:r>
            <a:endParaRPr lang="en-US" sz="1900" dirty="0"/>
          </a:p>
        </p:txBody>
      </p:sp>
      <p:sp>
        <p:nvSpPr>
          <p:cNvPr id="22" name="Text 20"/>
          <p:cNvSpPr/>
          <p:nvPr/>
        </p:nvSpPr>
        <p:spPr>
          <a:xfrm>
            <a:off x="4544568" y="3200400"/>
            <a:ext cx="1554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B6D93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70M EQI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4544568" y="3401568"/>
            <a:ext cx="1554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A2A4C4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1.45× from pre-seed</a:t>
            </a:r>
            <a:endParaRPr lang="en-US" sz="800" dirty="0"/>
          </a:p>
        </p:txBody>
      </p:sp>
      <p:sp>
        <p:nvSpPr>
          <p:cNvPr id="24" name="Shape 22"/>
          <p:cNvSpPr/>
          <p:nvPr/>
        </p:nvSpPr>
        <p:spPr>
          <a:xfrm>
            <a:off x="6254496" y="2542032"/>
            <a:ext cx="1554480" cy="1143000"/>
          </a:xfrm>
          <a:prstGeom prst="roundRect">
            <a:avLst>
              <a:gd name="adj" fmla="val 4800"/>
            </a:avLst>
          </a:prstGeom>
          <a:solidFill>
            <a:srgbClr val="F4F4FA"/>
          </a:solidFill>
          <a:ln w="12700">
            <a:solidFill>
              <a:srgbClr val="E4E4F1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6254496" y="2633472"/>
            <a:ext cx="15544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A2A4C4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R2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6254496" y="2852928"/>
            <a:ext cx="1554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900" b="1" dirty="0">
                <a:solidFill>
                  <a:srgbClr val="4F46E5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$0.10</a:t>
            </a:r>
            <a:endParaRPr lang="en-US" sz="1900" dirty="0"/>
          </a:p>
        </p:txBody>
      </p:sp>
      <p:sp>
        <p:nvSpPr>
          <p:cNvPr id="27" name="Text 25"/>
          <p:cNvSpPr/>
          <p:nvPr/>
        </p:nvSpPr>
        <p:spPr>
          <a:xfrm>
            <a:off x="6254496" y="3200400"/>
            <a:ext cx="1554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B6D93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70M EQI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6254496" y="3401568"/>
            <a:ext cx="1554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A2A4C4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1.82× from pre-seed</a:t>
            </a:r>
            <a:endParaRPr lang="en-US" sz="800" dirty="0"/>
          </a:p>
        </p:txBody>
      </p:sp>
      <p:sp>
        <p:nvSpPr>
          <p:cNvPr id="29" name="Shape 27"/>
          <p:cNvSpPr/>
          <p:nvPr/>
        </p:nvSpPr>
        <p:spPr>
          <a:xfrm>
            <a:off x="7964424" y="2542032"/>
            <a:ext cx="1554480" cy="1143000"/>
          </a:xfrm>
          <a:prstGeom prst="roundRect">
            <a:avLst>
              <a:gd name="adj" fmla="val 4800"/>
            </a:avLst>
          </a:prstGeom>
          <a:solidFill>
            <a:srgbClr val="F4F4FA"/>
          </a:solidFill>
          <a:ln w="12700">
            <a:solidFill>
              <a:srgbClr val="E4E4F1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7964424" y="2633472"/>
            <a:ext cx="15544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A2A4C4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R3</a:t>
            </a:r>
            <a:endParaRPr lang="en-US" sz="950" dirty="0"/>
          </a:p>
        </p:txBody>
      </p:sp>
      <p:sp>
        <p:nvSpPr>
          <p:cNvPr id="31" name="Text 29"/>
          <p:cNvSpPr/>
          <p:nvPr/>
        </p:nvSpPr>
        <p:spPr>
          <a:xfrm>
            <a:off x="7964424" y="2852928"/>
            <a:ext cx="1554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900" b="1" dirty="0">
                <a:solidFill>
                  <a:srgbClr val="4F46E5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$0.12</a:t>
            </a:r>
            <a:endParaRPr lang="en-US" sz="1900" dirty="0"/>
          </a:p>
        </p:txBody>
      </p:sp>
      <p:sp>
        <p:nvSpPr>
          <p:cNvPr id="32" name="Text 30"/>
          <p:cNvSpPr/>
          <p:nvPr/>
        </p:nvSpPr>
        <p:spPr>
          <a:xfrm>
            <a:off x="7964424" y="3200400"/>
            <a:ext cx="1554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B6D93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70M EQI</a:t>
            </a:r>
            <a:endParaRPr lang="en-US" sz="900" dirty="0"/>
          </a:p>
        </p:txBody>
      </p:sp>
      <p:sp>
        <p:nvSpPr>
          <p:cNvPr id="33" name="Text 31"/>
          <p:cNvSpPr/>
          <p:nvPr/>
        </p:nvSpPr>
        <p:spPr>
          <a:xfrm>
            <a:off x="7964424" y="3401568"/>
            <a:ext cx="1554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A2A4C4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2.18× from pre-seed</a:t>
            </a:r>
            <a:endParaRPr lang="en-US" sz="800" dirty="0"/>
          </a:p>
        </p:txBody>
      </p:sp>
      <p:sp>
        <p:nvSpPr>
          <p:cNvPr id="34" name="Shape 32"/>
          <p:cNvSpPr/>
          <p:nvPr/>
        </p:nvSpPr>
        <p:spPr>
          <a:xfrm>
            <a:off x="9674352" y="2542032"/>
            <a:ext cx="1554480" cy="1143000"/>
          </a:xfrm>
          <a:prstGeom prst="roundRect">
            <a:avLst>
              <a:gd name="adj" fmla="val 4800"/>
            </a:avLst>
          </a:prstGeom>
          <a:solidFill>
            <a:srgbClr val="F4F4FA"/>
          </a:solidFill>
          <a:ln w="12700">
            <a:solidFill>
              <a:srgbClr val="E4E4F1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9674352" y="2633472"/>
            <a:ext cx="15544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A2A4C4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R4</a:t>
            </a:r>
            <a:endParaRPr lang="en-US" sz="950" dirty="0"/>
          </a:p>
        </p:txBody>
      </p:sp>
      <p:sp>
        <p:nvSpPr>
          <p:cNvPr id="36" name="Text 34"/>
          <p:cNvSpPr/>
          <p:nvPr/>
        </p:nvSpPr>
        <p:spPr>
          <a:xfrm>
            <a:off x="9674352" y="2852928"/>
            <a:ext cx="1554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900" b="1" dirty="0">
                <a:solidFill>
                  <a:srgbClr val="4F46E5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$0.14</a:t>
            </a:r>
            <a:endParaRPr lang="en-US" sz="1900" dirty="0"/>
          </a:p>
        </p:txBody>
      </p:sp>
      <p:sp>
        <p:nvSpPr>
          <p:cNvPr id="37" name="Text 35"/>
          <p:cNvSpPr/>
          <p:nvPr/>
        </p:nvSpPr>
        <p:spPr>
          <a:xfrm>
            <a:off x="9674352" y="3200400"/>
            <a:ext cx="1554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B6D93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70M EQI</a:t>
            </a:r>
            <a:endParaRPr lang="en-US" sz="900" dirty="0"/>
          </a:p>
        </p:txBody>
      </p:sp>
      <p:sp>
        <p:nvSpPr>
          <p:cNvPr id="38" name="Text 36"/>
          <p:cNvSpPr/>
          <p:nvPr/>
        </p:nvSpPr>
        <p:spPr>
          <a:xfrm>
            <a:off x="9674352" y="3401568"/>
            <a:ext cx="1554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A2A4C4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2.55× from pre-seed</a:t>
            </a:r>
            <a:endParaRPr lang="en-US" sz="800" dirty="0"/>
          </a:p>
        </p:txBody>
      </p:sp>
      <p:sp>
        <p:nvSpPr>
          <p:cNvPr id="39" name="Text 37"/>
          <p:cNvSpPr/>
          <p:nvPr/>
        </p:nvSpPr>
        <p:spPr>
          <a:xfrm>
            <a:off x="4544568" y="3794760"/>
            <a:ext cx="6675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B6D93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Weighted average $0.11   ·   </a:t>
            </a:r>
            <a:pPr indent="0" marL="0">
              <a:buNone/>
            </a:pPr>
            <a:r>
              <a:rPr lang="en-US" sz="1050" b="1" dirty="0">
                <a:solidFill>
                  <a:srgbClr val="0E9A6C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Listing $0.20</a:t>
            </a:r>
            <a:pPr indent="0" marL="0">
              <a:buNone/>
            </a:pPr>
            <a:r>
              <a:rPr lang="en-US" sz="1050" dirty="0">
                <a:solidFill>
                  <a:srgbClr val="6B6D93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   ·   Target raise $30.8M   ·   Max $50,000 per wallet</a:t>
            </a:r>
            <a:endParaRPr lang="en-US" sz="1050" dirty="0"/>
          </a:p>
        </p:txBody>
      </p:sp>
      <p:sp>
        <p:nvSpPr>
          <p:cNvPr id="40" name="Text 38"/>
          <p:cNvSpPr/>
          <p:nvPr/>
        </p:nvSpPr>
        <p:spPr>
          <a:xfrm>
            <a:off x="658368" y="461772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4152E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Estimated use of pre-seed funds</a:t>
            </a:r>
            <a:endParaRPr lang="en-US" sz="1500" dirty="0"/>
          </a:p>
        </p:txBody>
      </p:sp>
      <p:graphicFrame>
        <p:nvGraphicFramePr>
          <p:cNvPr id="41" name="Chart 0" descr=""/>
          <p:cNvGraphicFramePr/>
          <p:nvPr/>
        </p:nvGraphicFramePr>
        <p:xfrm>
          <a:off x="521208" y="4937760"/>
          <a:ext cx="5852160" cy="16002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42" name="Shape 39"/>
          <p:cNvSpPr/>
          <p:nvPr/>
        </p:nvSpPr>
        <p:spPr>
          <a:xfrm>
            <a:off x="6601968" y="4617720"/>
            <a:ext cx="4901184" cy="1920240"/>
          </a:xfrm>
          <a:prstGeom prst="roundRect">
            <a:avLst>
              <a:gd name="adj" fmla="val 4762"/>
            </a:avLst>
          </a:prstGeom>
          <a:solidFill>
            <a:srgbClr val="EEF0FD"/>
          </a:solidFill>
          <a:ln w="12700">
            <a:solidFill>
              <a:srgbClr val="E1E4FB"/>
            </a:solidFill>
            <a:prstDash val="solid"/>
          </a:ln>
        </p:spPr>
      </p:sp>
      <p:sp>
        <p:nvSpPr>
          <p:cNvPr id="43" name="Text 40"/>
          <p:cNvSpPr/>
          <p:nvPr/>
        </p:nvSpPr>
        <p:spPr>
          <a:xfrm>
            <a:off x="6876288" y="4754880"/>
            <a:ext cx="4389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4152E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Why pre-seed now</a:t>
            </a:r>
            <a:endParaRPr lang="en-US" sz="1400" dirty="0"/>
          </a:p>
        </p:txBody>
      </p:sp>
      <p:sp>
        <p:nvSpPr>
          <p:cNvPr id="44" name="Text 41"/>
          <p:cNvSpPr/>
          <p:nvPr/>
        </p:nvSpPr>
        <p:spPr>
          <a:xfrm>
            <a:off x="6876288" y="5074920"/>
            <a:ext cx="4434840" cy="1325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3A3C63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The MVP is 2–3 months from completion. Pre-seed funds the finish, books the audit slot early — so the queue runs in parallel with development rather than after it — and pays for Audit #1 of the core. That report becomes the proof we take into the pre-sale: not a promise, a verified artefact.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BFB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58368" y="502920"/>
            <a:ext cx="73152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220" kern="0" dirty="0">
                <a:solidFill>
                  <a:srgbClr val="4F46E5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TRACTION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658368" y="822960"/>
            <a:ext cx="108813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4152E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Not a whitepaper. A working prototype.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658368" y="1536192"/>
            <a:ext cx="106070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B6D93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Built and validated by a single architect — zero technical debt, zero handoff loss.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658368" y="2103120"/>
            <a:ext cx="2542032" cy="960120"/>
          </a:xfrm>
          <a:prstGeom prst="roundRect">
            <a:avLst>
              <a:gd name="adj" fmla="val 9524"/>
            </a:avLst>
          </a:prstGeom>
          <a:solidFill>
            <a:srgbClr val="FFFFFF"/>
          </a:solidFill>
          <a:ln w="12700">
            <a:solidFill>
              <a:srgbClr val="E4E4F1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1248" y="2212848"/>
            <a:ext cx="21945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4F46E5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31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841248" y="2670048"/>
            <a:ext cx="2194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A2A4C4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Architecture sections ratified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3401568" y="2103120"/>
            <a:ext cx="2542032" cy="960120"/>
          </a:xfrm>
          <a:prstGeom prst="roundRect">
            <a:avLst>
              <a:gd name="adj" fmla="val 9524"/>
            </a:avLst>
          </a:prstGeom>
          <a:solidFill>
            <a:srgbClr val="FFFFFF"/>
          </a:solidFill>
          <a:ln w="12700">
            <a:solidFill>
              <a:srgbClr val="E4E4F1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584448" y="2212848"/>
            <a:ext cx="21945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4F46E5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93</a:t>
            </a:r>
            <a:endParaRPr lang="en-US" sz="2600" dirty="0"/>
          </a:p>
        </p:txBody>
      </p:sp>
      <p:sp>
        <p:nvSpPr>
          <p:cNvPr id="10" name="Text 8"/>
          <p:cNvSpPr/>
          <p:nvPr/>
        </p:nvSpPr>
        <p:spPr>
          <a:xfrm>
            <a:off x="3584448" y="2670048"/>
            <a:ext cx="2194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A2A4C4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Tests passing (Prototype 03)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6144768" y="2103120"/>
            <a:ext cx="2542032" cy="960120"/>
          </a:xfrm>
          <a:prstGeom prst="roundRect">
            <a:avLst>
              <a:gd name="adj" fmla="val 9524"/>
            </a:avLst>
          </a:prstGeom>
          <a:solidFill>
            <a:srgbClr val="FFFFFF"/>
          </a:solidFill>
          <a:ln w="12700">
            <a:solidFill>
              <a:srgbClr val="E4E4F1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327648" y="2212848"/>
            <a:ext cx="21945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4F46E5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4</a:t>
            </a:r>
            <a:endParaRPr lang="en-US" sz="2600" dirty="0"/>
          </a:p>
        </p:txBody>
      </p:sp>
      <p:sp>
        <p:nvSpPr>
          <p:cNvPr id="13" name="Text 11"/>
          <p:cNvSpPr/>
          <p:nvPr/>
        </p:nvSpPr>
        <p:spPr>
          <a:xfrm>
            <a:off x="6327648" y="2670048"/>
            <a:ext cx="2194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A2A4C4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Testnets live, 12 in pipeline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8887968" y="2103120"/>
            <a:ext cx="2542032" cy="960120"/>
          </a:xfrm>
          <a:prstGeom prst="roundRect">
            <a:avLst>
              <a:gd name="adj" fmla="val 9524"/>
            </a:avLst>
          </a:prstGeom>
          <a:solidFill>
            <a:srgbClr val="FFFFFF"/>
          </a:solidFill>
          <a:ln w="12700">
            <a:solidFill>
              <a:srgbClr val="E4E4F1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9070848" y="2212848"/>
            <a:ext cx="21945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4F46E5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7</a:t>
            </a:r>
            <a:endParaRPr lang="en-US" sz="2600" dirty="0"/>
          </a:p>
        </p:txBody>
      </p:sp>
      <p:sp>
        <p:nvSpPr>
          <p:cNvPr id="16" name="Text 14"/>
          <p:cNvSpPr/>
          <p:nvPr/>
        </p:nvSpPr>
        <p:spPr>
          <a:xfrm>
            <a:off x="9070848" y="2670048"/>
            <a:ext cx="2194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A2A4C4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Protocol documents published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658368" y="3291840"/>
            <a:ext cx="5257800" cy="1417320"/>
          </a:xfrm>
          <a:prstGeom prst="roundRect">
            <a:avLst>
              <a:gd name="adj" fmla="val 6452"/>
            </a:avLst>
          </a:prstGeom>
          <a:solidFill>
            <a:srgbClr val="FFFFFF"/>
          </a:solidFill>
          <a:ln w="12700">
            <a:solidFill>
              <a:srgbClr val="E4E4F1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950976" y="3474720"/>
            <a:ext cx="4663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4152E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EQIChain Prototype 03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950976" y="3794760"/>
            <a:ext cx="47091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6B6D93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Full freeze / unfreeze logic, dynamic network allocation and redistribution, Cabinet module, persistent state.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6245352" y="3291840"/>
            <a:ext cx="5257800" cy="1417320"/>
          </a:xfrm>
          <a:prstGeom prst="roundRect">
            <a:avLst>
              <a:gd name="adj" fmla="val 6452"/>
            </a:avLst>
          </a:prstGeom>
          <a:solidFill>
            <a:srgbClr val="FFFFFF"/>
          </a:solidFill>
          <a:ln w="12700">
            <a:solidFill>
              <a:srgbClr val="E4E4F1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537960" y="3474720"/>
            <a:ext cx="4663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4152E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Architecture Documentation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6537960" y="3794760"/>
            <a:ext cx="47091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6B6D93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31 ratified sections. Provisional patent applications filed for the protocol and for IAM as a standalone system.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658368" y="4892040"/>
            <a:ext cx="5257800" cy="1417320"/>
          </a:xfrm>
          <a:prstGeom prst="roundRect">
            <a:avLst>
              <a:gd name="adj" fmla="val 6452"/>
            </a:avLst>
          </a:prstGeom>
          <a:solidFill>
            <a:srgbClr val="FFFFFF"/>
          </a:solidFill>
          <a:ln w="12700">
            <a:solidFill>
              <a:srgbClr val="E4E4F1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950976" y="5074920"/>
            <a:ext cx="4663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4152E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Protocol Documents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950976" y="5394960"/>
            <a:ext cx="47091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6B6D93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Lightpaper, Tokenomics, IAM, Light Nodes, PoOTRS, EPR, EQIStab — all published under the canonical brand.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6245352" y="4892040"/>
            <a:ext cx="5257800" cy="1417320"/>
          </a:xfrm>
          <a:prstGeom prst="roundRect">
            <a:avLst>
              <a:gd name="adj" fmla="val 6452"/>
            </a:avLst>
          </a:prstGeom>
          <a:solidFill>
            <a:srgbClr val="FFFFFF"/>
          </a:solidFill>
          <a:ln w="12700">
            <a:solidFill>
              <a:srgbClr val="E4E4F1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6537960" y="5074920"/>
            <a:ext cx="4663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4152E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Testnet Deployment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6537960" y="5394960"/>
            <a:ext cx="47091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6B6D93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Live on Ethereum Sepolia, BSC, Polygon Amoy and Arbitrum. Non-EVM pipeline prepared for the full 12.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BFB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58368" y="502920"/>
            <a:ext cx="73152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220" kern="0" dirty="0">
                <a:solidFill>
                  <a:srgbClr val="4F46E5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THE FOUNDER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658368" y="822960"/>
            <a:ext cx="108813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4152E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One author. Four disciplines.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658368" y="1536192"/>
            <a:ext cx="106070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B6D93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A deliberate choice at MVP stage — it produced a monolithic product with no communication debt.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658368" y="2103120"/>
            <a:ext cx="5257800" cy="1691640"/>
          </a:xfrm>
          <a:prstGeom prst="roundRect">
            <a:avLst>
              <a:gd name="adj" fmla="val 5405"/>
            </a:avLst>
          </a:prstGeom>
          <a:solidFill>
            <a:srgbClr val="FFFFFF"/>
          </a:solidFill>
          <a:ln w="12700">
            <a:solidFill>
              <a:srgbClr val="E4E4F1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950976" y="2286000"/>
            <a:ext cx="46634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4F46E5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System &amp; Meta-Registry Architecture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950976" y="2633472"/>
            <a:ext cx="47091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6B6D93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Designed the protocol core, the meta-registry logic, module interconnections and the data-integrity framework. Full architectural independence — the invariant is not borrowed from anyone.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6245352" y="2103120"/>
            <a:ext cx="5257800" cy="1691640"/>
          </a:xfrm>
          <a:prstGeom prst="roundRect">
            <a:avLst>
              <a:gd name="adj" fmla="val 5405"/>
            </a:avLst>
          </a:prstGeom>
          <a:solidFill>
            <a:srgbClr val="FFFFFF"/>
          </a:solidFill>
          <a:ln w="12700">
            <a:solidFill>
              <a:srgbClr val="E4E4F1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537960" y="2286000"/>
            <a:ext cx="46634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4F46E5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Core Development &amp; MVP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6537960" y="2633472"/>
            <a:ext cx="47091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6B6D93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Technical implementation of the prototype, the core engine, infrastructure deployment, and the web interfaces that carry the project's technical standard.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658368" y="3977640"/>
            <a:ext cx="5257800" cy="1691640"/>
          </a:xfrm>
          <a:prstGeom prst="roundRect">
            <a:avLst>
              <a:gd name="adj" fmla="val 5405"/>
            </a:avLst>
          </a:prstGeom>
          <a:solidFill>
            <a:srgbClr val="FFFFFF"/>
          </a:solidFill>
          <a:ln w="12700">
            <a:solidFill>
              <a:srgbClr val="E4E4F1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950976" y="4160520"/>
            <a:ext cx="46634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4F46E5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Legal Engineering &amp; Compliance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950976" y="4507992"/>
            <a:ext cx="47091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6B6D93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The legal paradigm of the protocol, the logic of on-chain interaction, and adaptation to regulatory requirements. Corporate base: MetaNetwork EQI OÜ, Estonia, EU.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6245352" y="3977640"/>
            <a:ext cx="5257800" cy="1691640"/>
          </a:xfrm>
          <a:prstGeom prst="roundRect">
            <a:avLst>
              <a:gd name="adj" fmla="val 5405"/>
            </a:avLst>
          </a:prstGeom>
          <a:solidFill>
            <a:srgbClr val="FFFFFF"/>
          </a:solidFill>
          <a:ln w="12700">
            <a:solidFill>
              <a:srgbClr val="E4E4F1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537960" y="4160520"/>
            <a:ext cx="46634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4F46E5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Brand &amp; Product Design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6537960" y="4507992"/>
            <a:ext cx="47091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6B6D93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The visual philosophy, the brand system, and the UI/UX that translates a complex architectural idea into a form a user can grasp in ten seconds.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658368" y="5943600"/>
            <a:ext cx="10844784" cy="658368"/>
          </a:xfrm>
          <a:prstGeom prst="roundRect">
            <a:avLst>
              <a:gd name="adj" fmla="val 13889"/>
            </a:avLst>
          </a:prstGeom>
          <a:solidFill>
            <a:srgbClr val="EEF0FD"/>
          </a:solidFill>
          <a:ln w="12700">
            <a:solidFill>
              <a:srgbClr val="E1E4FB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978408" y="6035040"/>
            <a:ext cx="10241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i="1" dirty="0">
                <a:solidFill>
                  <a:srgbClr val="3A3C63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Thirty years of engineering. Teams of 200+. A granted patent. This is not a first attempt — it is the first attempt at this.</a:t>
            </a:r>
            <a:endParaRPr lang="en-US" sz="125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1691640"/>
            <a:ext cx="12161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1F5F9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MetaNetwork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0" y="2148840"/>
            <a:ext cx="121615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5600" b="1" spc="200" kern="0" dirty="0">
                <a:solidFill>
                  <a:srgbClr val="818CF8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EQI</a:t>
            </a:r>
            <a:endParaRPr lang="en-US" sz="5600" dirty="0"/>
          </a:p>
        </p:txBody>
      </p:sp>
      <p:sp>
        <p:nvSpPr>
          <p:cNvPr id="4" name="Text 2"/>
          <p:cNvSpPr/>
          <p:nvPr/>
        </p:nvSpPr>
        <p:spPr>
          <a:xfrm>
            <a:off x="0" y="3154680"/>
            <a:ext cx="121615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ts val="3600"/>
              </a:lnSpc>
              <a:buNone/>
            </a:pPr>
            <a:r>
              <a:rPr lang="en-US" sz="2600" b="1" dirty="0">
                <a:solidFill>
                  <a:srgbClr val="F1F5F9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The first deterministic financial protocol</a:t>
            </a:r>
            <a:endParaRPr lang="en-US" sz="2600" dirty="0"/>
          </a:p>
          <a:p>
            <a:pPr algn="ctr" indent="0" marL="0">
              <a:lnSpc>
                <a:spcPts val="3600"/>
              </a:lnSpc>
              <a:buNone/>
            </a:pPr>
            <a:r>
              <a:rPr lang="en-US" sz="2600" b="1" dirty="0">
                <a:solidFill>
                  <a:srgbClr val="F1F5F9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for machines and humans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5486400" y="4251960"/>
            <a:ext cx="1188720" cy="18288"/>
          </a:xfrm>
          <a:prstGeom prst="rect">
            <a:avLst/>
          </a:prstGeom>
          <a:solidFill>
            <a:srgbClr val="4F46E5"/>
          </a:solidFill>
          <a:ln/>
        </p:spPr>
      </p:sp>
      <p:sp>
        <p:nvSpPr>
          <p:cNvPr id="6" name="Text 4"/>
          <p:cNvSpPr/>
          <p:nvPr/>
        </p:nvSpPr>
        <p:spPr>
          <a:xfrm>
            <a:off x="0" y="4480560"/>
            <a:ext cx="12161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818CF8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State change, not asset movement.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0" y="5394960"/>
            <a:ext cx="1216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AEB6CC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eqi.network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0" y="5806440"/>
            <a:ext cx="12161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7A83A0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MetaNetwork EQI OÜ  ·  Registered in Estonia, EU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0" y="6089904"/>
            <a:ext cx="12161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7A83A0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Confidential  ·  Not for public distribution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BFB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58368" y="457200"/>
            <a:ext cx="73152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220" kern="0" dirty="0">
                <a:solidFill>
                  <a:srgbClr val="4F46E5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APPENDIX A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658368" y="749808"/>
            <a:ext cx="108813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4152E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Architecture deep-dive</a:t>
            </a:r>
            <a:endParaRPr lang="en-US" sz="3400" dirty="0"/>
          </a:p>
        </p:txBody>
      </p:sp>
      <p:sp>
        <p:nvSpPr>
          <p:cNvPr id="4" name="Shape 2"/>
          <p:cNvSpPr/>
          <p:nvPr/>
        </p:nvSpPr>
        <p:spPr>
          <a:xfrm>
            <a:off x="658368" y="1572768"/>
            <a:ext cx="10844784" cy="548640"/>
          </a:xfrm>
          <a:prstGeom prst="rect">
            <a:avLst/>
          </a:prstGeom>
          <a:solidFill>
            <a:srgbClr val="F4F4F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9536" y="1627632"/>
            <a:ext cx="32004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4152E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EQIChain (Meta-Registry)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4178808" y="1627632"/>
            <a:ext cx="71780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B6D93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Append-only hash-chain. State roots. Time-ordered IDs. Balance-based, no UTXO.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859536" y="2194560"/>
            <a:ext cx="32004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4152E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PoOTRS Consensus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4178808" y="2194560"/>
            <a:ext cx="71780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B6D93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DRNG-selected committees (99–199, odd). One-time participation per 70% pool rotation. Finality 2/3+1.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658368" y="2706624"/>
            <a:ext cx="10844784" cy="548640"/>
          </a:xfrm>
          <a:prstGeom prst="rect">
            <a:avLst/>
          </a:prstGeom>
          <a:solidFill>
            <a:srgbClr val="F4F4F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859536" y="2761488"/>
            <a:ext cx="32004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4152E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EQIStab (α / β / γ)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4178808" y="2761488"/>
            <a:ext cx="71780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B6D93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α autonomous allocation (daily, max 0.1% step). β deterministic invariant control + STOP. γ DAO exception layer.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859536" y="3328416"/>
            <a:ext cx="32004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4152E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Plombo Anchoring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4178808" y="3328416"/>
            <a:ext cx="71780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B6D93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Two triggers: 1,000 events or hourly. Rotational duplication across connected chains. State-root hash mandatory.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658368" y="3840480"/>
            <a:ext cx="10844784" cy="548640"/>
          </a:xfrm>
          <a:prstGeom prst="rect">
            <a:avLst/>
          </a:prstGeom>
          <a:solidFill>
            <a:srgbClr val="F4F4F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859536" y="3895344"/>
            <a:ext cx="32004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F46E5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IAM — Intelligent Asset Management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4178808" y="3895344"/>
            <a:ext cx="71780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B6D93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The analytical engine. Narrows scenarios to 1–3 ranked variants; executes only deterministic rules. Judgement stays with the DAO. Filed as a standalone PPA.</a:t>
            </a:r>
            <a:endParaRPr lang="en-US" sz="1050" dirty="0"/>
          </a:p>
        </p:txBody>
      </p:sp>
      <p:sp>
        <p:nvSpPr>
          <p:cNvPr id="17" name="Text 15"/>
          <p:cNvSpPr/>
          <p:nvPr/>
        </p:nvSpPr>
        <p:spPr>
          <a:xfrm>
            <a:off x="859536" y="4462272"/>
            <a:ext cx="32004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4152E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Transit Safety Zone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4178808" y="4462272"/>
            <a:ext cx="71780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B6D93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Virtual flow limiter. Transit Reserve 5% max. Transit Utilization 1–5%. Anomaly Buffer = 10% of TU.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58368" y="4974336"/>
            <a:ext cx="10844784" cy="548640"/>
          </a:xfrm>
          <a:prstGeom prst="rect">
            <a:avLst/>
          </a:prstGeom>
          <a:solidFill>
            <a:srgbClr val="F4F4F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9536" y="5029200"/>
            <a:ext cx="32004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4152E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Permanent Lock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4178808" y="5029200"/>
            <a:ext cx="71780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B6D93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Irreversible freeze with compensation from the network's Frozen Reserve. DAO-only decision. A_active never changes.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859536" y="5596128"/>
            <a:ext cx="32004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4152E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Validator Economics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4178808" y="5596128"/>
            <a:ext cx="71780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B6D93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100 EQI stake, equal for all. Welcome Bonus Pool 10% → up to 1,000,000 validators. 16 h/day uptime. KYC mandatory.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658368" y="6108192"/>
            <a:ext cx="10844784" cy="548640"/>
          </a:xfrm>
          <a:prstGeom prst="rect">
            <a:avLst/>
          </a:prstGeom>
          <a:solidFill>
            <a:srgbClr val="F4F4F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859536" y="6163056"/>
            <a:ext cx="32004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4152E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EPR — EQI Protocol Rules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4178808" y="6163056"/>
            <a:ext cx="71780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B6D93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Immutable Rules (A_active) + Constrained Rules (DAO-modifiable within bounds). Forward-compatible versioning.</a:t>
            </a:r>
            <a:endParaRPr lang="en-US" sz="105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BFB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58368" y="457200"/>
            <a:ext cx="73152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220" kern="0" dirty="0">
                <a:solidFill>
                  <a:srgbClr val="4F46E5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APPENDIX B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658368" y="749808"/>
            <a:ext cx="108813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4152E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Twelve connected networks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658368" y="1417320"/>
            <a:ext cx="106070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B6D93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Four paradigms — EVM, non-EVM, UTXO, Cosmos SDK. Architectural neutrality, proven.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859536" y="1874520"/>
            <a:ext cx="18288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100" kern="0" dirty="0">
                <a:solidFill>
                  <a:srgbClr val="A2A4C4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#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1344168" y="1874520"/>
            <a:ext cx="18288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100" kern="0" dirty="0">
                <a:solidFill>
                  <a:srgbClr val="A2A4C4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Network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3401568" y="1874520"/>
            <a:ext cx="18288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100" kern="0" dirty="0">
                <a:solidFill>
                  <a:srgbClr val="A2A4C4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Type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5138928" y="1874520"/>
            <a:ext cx="18288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100" kern="0" dirty="0">
                <a:solidFill>
                  <a:srgbClr val="A2A4C4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Testnet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6784848" y="1874520"/>
            <a:ext cx="18288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100" kern="0" dirty="0">
                <a:solidFill>
                  <a:srgbClr val="A2A4C4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Standard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658368" y="2167128"/>
            <a:ext cx="10844784" cy="320040"/>
          </a:xfrm>
          <a:prstGeom prst="rect">
            <a:avLst/>
          </a:prstGeom>
          <a:solidFill>
            <a:srgbClr val="F4F4F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9536" y="219456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A5ABF0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1</a:t>
            </a:r>
            <a:endParaRPr lang="en-US" sz="950" dirty="0"/>
          </a:p>
        </p:txBody>
      </p:sp>
      <p:sp>
        <p:nvSpPr>
          <p:cNvPr id="12" name="Text 10"/>
          <p:cNvSpPr/>
          <p:nvPr/>
        </p:nvSpPr>
        <p:spPr>
          <a:xfrm>
            <a:off x="1344168" y="2194560"/>
            <a:ext cx="2011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4152E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Ethereum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3401568" y="219456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B6D93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EVM</a:t>
            </a:r>
            <a:endParaRPr lang="en-US" sz="1050" dirty="0"/>
          </a:p>
        </p:txBody>
      </p:sp>
      <p:sp>
        <p:nvSpPr>
          <p:cNvPr id="14" name="Text 12"/>
          <p:cNvSpPr/>
          <p:nvPr/>
        </p:nvSpPr>
        <p:spPr>
          <a:xfrm>
            <a:off x="5138928" y="219456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6D93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Sepolia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6784848" y="219456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2A4C4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ERC-20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859536" y="2523744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A5ABF0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2</a:t>
            </a:r>
            <a:endParaRPr lang="en-US" sz="950" dirty="0"/>
          </a:p>
        </p:txBody>
      </p:sp>
      <p:sp>
        <p:nvSpPr>
          <p:cNvPr id="17" name="Text 15"/>
          <p:cNvSpPr/>
          <p:nvPr/>
        </p:nvSpPr>
        <p:spPr>
          <a:xfrm>
            <a:off x="1344168" y="2523744"/>
            <a:ext cx="2011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4152E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TRON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3401568" y="2523744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B6D93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EVM-like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5138928" y="2523744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6D93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Nile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6784848" y="2523744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2A4C4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TRC-20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658368" y="2825496"/>
            <a:ext cx="10844784" cy="320040"/>
          </a:xfrm>
          <a:prstGeom prst="rect">
            <a:avLst/>
          </a:prstGeom>
          <a:solidFill>
            <a:srgbClr val="F4F4F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859536" y="2852928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A5ABF0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3</a:t>
            </a:r>
            <a:endParaRPr lang="en-US" sz="950" dirty="0"/>
          </a:p>
        </p:txBody>
      </p:sp>
      <p:sp>
        <p:nvSpPr>
          <p:cNvPr id="23" name="Text 21"/>
          <p:cNvSpPr/>
          <p:nvPr/>
        </p:nvSpPr>
        <p:spPr>
          <a:xfrm>
            <a:off x="1344168" y="2852928"/>
            <a:ext cx="2011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4152E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Solana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3401568" y="2852928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B6D93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non-EVM</a:t>
            </a:r>
            <a:endParaRPr lang="en-US" sz="1050" dirty="0"/>
          </a:p>
        </p:txBody>
      </p:sp>
      <p:sp>
        <p:nvSpPr>
          <p:cNvPr id="25" name="Text 23"/>
          <p:cNvSpPr/>
          <p:nvPr/>
        </p:nvSpPr>
        <p:spPr>
          <a:xfrm>
            <a:off x="5138928" y="2852928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6D93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Devnet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784848" y="2852928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2A4C4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SPL Token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859536" y="3182112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A5ABF0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4</a:t>
            </a:r>
            <a:endParaRPr lang="en-US" sz="950" dirty="0"/>
          </a:p>
        </p:txBody>
      </p:sp>
      <p:sp>
        <p:nvSpPr>
          <p:cNvPr id="28" name="Text 26"/>
          <p:cNvSpPr/>
          <p:nvPr/>
        </p:nvSpPr>
        <p:spPr>
          <a:xfrm>
            <a:off x="1344168" y="3182112"/>
            <a:ext cx="2011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4152E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TON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3401568" y="3182112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B6D93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non-EVM</a:t>
            </a:r>
            <a:endParaRPr lang="en-US" sz="1050" dirty="0"/>
          </a:p>
        </p:txBody>
      </p:sp>
      <p:sp>
        <p:nvSpPr>
          <p:cNvPr id="30" name="Text 28"/>
          <p:cNvSpPr/>
          <p:nvPr/>
        </p:nvSpPr>
        <p:spPr>
          <a:xfrm>
            <a:off x="5138928" y="3182112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6D93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Testnet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6784848" y="3182112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2A4C4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TEP-74</a:t>
            </a:r>
            <a:endParaRPr lang="en-US" sz="1000" dirty="0"/>
          </a:p>
        </p:txBody>
      </p:sp>
      <p:sp>
        <p:nvSpPr>
          <p:cNvPr id="32" name="Shape 30"/>
          <p:cNvSpPr/>
          <p:nvPr/>
        </p:nvSpPr>
        <p:spPr>
          <a:xfrm>
            <a:off x="658368" y="3483864"/>
            <a:ext cx="10844784" cy="320040"/>
          </a:xfrm>
          <a:prstGeom prst="rect">
            <a:avLst/>
          </a:prstGeom>
          <a:solidFill>
            <a:srgbClr val="F4F4F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859536" y="3511296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A5ABF0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5</a:t>
            </a:r>
            <a:endParaRPr lang="en-US" sz="950" dirty="0"/>
          </a:p>
        </p:txBody>
      </p:sp>
      <p:sp>
        <p:nvSpPr>
          <p:cNvPr id="34" name="Text 32"/>
          <p:cNvSpPr/>
          <p:nvPr/>
        </p:nvSpPr>
        <p:spPr>
          <a:xfrm>
            <a:off x="1344168" y="3511296"/>
            <a:ext cx="2011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4152E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Cardano</a:t>
            </a:r>
            <a:endParaRPr lang="en-US" sz="1100" dirty="0"/>
          </a:p>
        </p:txBody>
      </p:sp>
      <p:sp>
        <p:nvSpPr>
          <p:cNvPr id="35" name="Text 33"/>
          <p:cNvSpPr/>
          <p:nvPr/>
        </p:nvSpPr>
        <p:spPr>
          <a:xfrm>
            <a:off x="3401568" y="3511296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B6D93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non-EVM</a:t>
            </a:r>
            <a:endParaRPr lang="en-US" sz="1050" dirty="0"/>
          </a:p>
        </p:txBody>
      </p:sp>
      <p:sp>
        <p:nvSpPr>
          <p:cNvPr id="36" name="Text 34"/>
          <p:cNvSpPr/>
          <p:nvPr/>
        </p:nvSpPr>
        <p:spPr>
          <a:xfrm>
            <a:off x="5138928" y="3511296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6D93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Preview</a:t>
            </a:r>
            <a:endParaRPr lang="en-US" sz="1000" dirty="0"/>
          </a:p>
        </p:txBody>
      </p:sp>
      <p:sp>
        <p:nvSpPr>
          <p:cNvPr id="37" name="Text 35"/>
          <p:cNvSpPr/>
          <p:nvPr/>
        </p:nvSpPr>
        <p:spPr>
          <a:xfrm>
            <a:off x="6784848" y="3511296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2A4C4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Native Token</a:t>
            </a:r>
            <a:endParaRPr lang="en-US" sz="1000" dirty="0"/>
          </a:p>
        </p:txBody>
      </p:sp>
      <p:sp>
        <p:nvSpPr>
          <p:cNvPr id="38" name="Text 36"/>
          <p:cNvSpPr/>
          <p:nvPr/>
        </p:nvSpPr>
        <p:spPr>
          <a:xfrm>
            <a:off x="859536" y="384048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A5ABF0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6</a:t>
            </a:r>
            <a:endParaRPr lang="en-US" sz="950" dirty="0"/>
          </a:p>
        </p:txBody>
      </p:sp>
      <p:sp>
        <p:nvSpPr>
          <p:cNvPr id="39" name="Text 37"/>
          <p:cNvSpPr/>
          <p:nvPr/>
        </p:nvSpPr>
        <p:spPr>
          <a:xfrm>
            <a:off x="1344168" y="3840480"/>
            <a:ext cx="2011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4152E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NEAR</a:t>
            </a:r>
            <a:endParaRPr lang="en-US" sz="1100" dirty="0"/>
          </a:p>
        </p:txBody>
      </p:sp>
      <p:sp>
        <p:nvSpPr>
          <p:cNvPr id="40" name="Text 38"/>
          <p:cNvSpPr/>
          <p:nvPr/>
        </p:nvSpPr>
        <p:spPr>
          <a:xfrm>
            <a:off x="3401568" y="384048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B6D93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non-EVM</a:t>
            </a:r>
            <a:endParaRPr lang="en-US" sz="1050" dirty="0"/>
          </a:p>
        </p:txBody>
      </p:sp>
      <p:sp>
        <p:nvSpPr>
          <p:cNvPr id="41" name="Text 39"/>
          <p:cNvSpPr/>
          <p:nvPr/>
        </p:nvSpPr>
        <p:spPr>
          <a:xfrm>
            <a:off x="5138928" y="384048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6D93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Testnet</a:t>
            </a:r>
            <a:endParaRPr lang="en-US" sz="1000" dirty="0"/>
          </a:p>
        </p:txBody>
      </p:sp>
      <p:sp>
        <p:nvSpPr>
          <p:cNvPr id="42" name="Text 40"/>
          <p:cNvSpPr/>
          <p:nvPr/>
        </p:nvSpPr>
        <p:spPr>
          <a:xfrm>
            <a:off x="6784848" y="384048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2A4C4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NEP-141</a:t>
            </a:r>
            <a:endParaRPr lang="en-US" sz="1000" dirty="0"/>
          </a:p>
        </p:txBody>
      </p:sp>
      <p:sp>
        <p:nvSpPr>
          <p:cNvPr id="43" name="Shape 41"/>
          <p:cNvSpPr/>
          <p:nvPr/>
        </p:nvSpPr>
        <p:spPr>
          <a:xfrm>
            <a:off x="658368" y="4142232"/>
            <a:ext cx="10844784" cy="320040"/>
          </a:xfrm>
          <a:prstGeom prst="rect">
            <a:avLst/>
          </a:prstGeom>
          <a:solidFill>
            <a:srgbClr val="F4F4F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859536" y="4169664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A5ABF0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7</a:t>
            </a:r>
            <a:endParaRPr lang="en-US" sz="950" dirty="0"/>
          </a:p>
        </p:txBody>
      </p:sp>
      <p:sp>
        <p:nvSpPr>
          <p:cNvPr id="45" name="Text 43"/>
          <p:cNvSpPr/>
          <p:nvPr/>
        </p:nvSpPr>
        <p:spPr>
          <a:xfrm>
            <a:off x="1344168" y="4169664"/>
            <a:ext cx="2011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4152E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Sui</a:t>
            </a:r>
            <a:endParaRPr lang="en-US" sz="1100" dirty="0"/>
          </a:p>
        </p:txBody>
      </p:sp>
      <p:sp>
        <p:nvSpPr>
          <p:cNvPr id="46" name="Text 44"/>
          <p:cNvSpPr/>
          <p:nvPr/>
        </p:nvSpPr>
        <p:spPr>
          <a:xfrm>
            <a:off x="3401568" y="4169664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B6D93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non-EVM</a:t>
            </a:r>
            <a:endParaRPr lang="en-US" sz="1050" dirty="0"/>
          </a:p>
        </p:txBody>
      </p:sp>
      <p:sp>
        <p:nvSpPr>
          <p:cNvPr id="47" name="Text 45"/>
          <p:cNvSpPr/>
          <p:nvPr/>
        </p:nvSpPr>
        <p:spPr>
          <a:xfrm>
            <a:off x="5138928" y="4169664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6D93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Devnet</a:t>
            </a:r>
            <a:endParaRPr lang="en-US" sz="1000" dirty="0"/>
          </a:p>
        </p:txBody>
      </p:sp>
      <p:sp>
        <p:nvSpPr>
          <p:cNvPr id="48" name="Text 46"/>
          <p:cNvSpPr/>
          <p:nvPr/>
        </p:nvSpPr>
        <p:spPr>
          <a:xfrm>
            <a:off x="6784848" y="4169664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2A4C4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Coin</a:t>
            </a:r>
            <a:endParaRPr lang="en-US" sz="1000" dirty="0"/>
          </a:p>
        </p:txBody>
      </p:sp>
      <p:sp>
        <p:nvSpPr>
          <p:cNvPr id="49" name="Text 47"/>
          <p:cNvSpPr/>
          <p:nvPr/>
        </p:nvSpPr>
        <p:spPr>
          <a:xfrm>
            <a:off x="859536" y="4498848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A5ABF0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8</a:t>
            </a:r>
            <a:endParaRPr lang="en-US" sz="950" dirty="0"/>
          </a:p>
        </p:txBody>
      </p:sp>
      <p:sp>
        <p:nvSpPr>
          <p:cNvPr id="50" name="Text 48"/>
          <p:cNvSpPr/>
          <p:nvPr/>
        </p:nvSpPr>
        <p:spPr>
          <a:xfrm>
            <a:off x="1344168" y="4498848"/>
            <a:ext cx="2011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4152E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Aptos</a:t>
            </a:r>
            <a:endParaRPr lang="en-US" sz="1100" dirty="0"/>
          </a:p>
        </p:txBody>
      </p:sp>
      <p:sp>
        <p:nvSpPr>
          <p:cNvPr id="51" name="Text 49"/>
          <p:cNvSpPr/>
          <p:nvPr/>
        </p:nvSpPr>
        <p:spPr>
          <a:xfrm>
            <a:off x="3401568" y="4498848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B6D93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non-EVM</a:t>
            </a:r>
            <a:endParaRPr lang="en-US" sz="1050" dirty="0"/>
          </a:p>
        </p:txBody>
      </p:sp>
      <p:sp>
        <p:nvSpPr>
          <p:cNvPr id="52" name="Text 50"/>
          <p:cNvSpPr/>
          <p:nvPr/>
        </p:nvSpPr>
        <p:spPr>
          <a:xfrm>
            <a:off x="5138928" y="4498848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6D93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Devnet</a:t>
            </a:r>
            <a:endParaRPr lang="en-US" sz="1000" dirty="0"/>
          </a:p>
        </p:txBody>
      </p:sp>
      <p:sp>
        <p:nvSpPr>
          <p:cNvPr id="53" name="Text 51"/>
          <p:cNvSpPr/>
          <p:nvPr/>
        </p:nvSpPr>
        <p:spPr>
          <a:xfrm>
            <a:off x="6784848" y="4498848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2A4C4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Coin</a:t>
            </a:r>
            <a:endParaRPr lang="en-US" sz="1000" dirty="0"/>
          </a:p>
        </p:txBody>
      </p:sp>
      <p:sp>
        <p:nvSpPr>
          <p:cNvPr id="54" name="Shape 52"/>
          <p:cNvSpPr/>
          <p:nvPr/>
        </p:nvSpPr>
        <p:spPr>
          <a:xfrm>
            <a:off x="658368" y="4800600"/>
            <a:ext cx="10844784" cy="320040"/>
          </a:xfrm>
          <a:prstGeom prst="rect">
            <a:avLst/>
          </a:prstGeom>
          <a:solidFill>
            <a:srgbClr val="F4F4F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55" name="Text 53"/>
          <p:cNvSpPr/>
          <p:nvPr/>
        </p:nvSpPr>
        <p:spPr>
          <a:xfrm>
            <a:off x="859536" y="4828032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A5ABF0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9</a:t>
            </a:r>
            <a:endParaRPr lang="en-US" sz="950" dirty="0"/>
          </a:p>
        </p:txBody>
      </p:sp>
      <p:sp>
        <p:nvSpPr>
          <p:cNvPr id="56" name="Text 54"/>
          <p:cNvSpPr/>
          <p:nvPr/>
        </p:nvSpPr>
        <p:spPr>
          <a:xfrm>
            <a:off x="1344168" y="4828032"/>
            <a:ext cx="2011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4152E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Celo</a:t>
            </a:r>
            <a:endParaRPr lang="en-US" sz="1100" dirty="0"/>
          </a:p>
        </p:txBody>
      </p:sp>
      <p:sp>
        <p:nvSpPr>
          <p:cNvPr id="57" name="Text 55"/>
          <p:cNvSpPr/>
          <p:nvPr/>
        </p:nvSpPr>
        <p:spPr>
          <a:xfrm>
            <a:off x="3401568" y="4828032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B6D93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EVM</a:t>
            </a:r>
            <a:endParaRPr lang="en-US" sz="1050" dirty="0"/>
          </a:p>
        </p:txBody>
      </p:sp>
      <p:sp>
        <p:nvSpPr>
          <p:cNvPr id="58" name="Text 56"/>
          <p:cNvSpPr/>
          <p:nvPr/>
        </p:nvSpPr>
        <p:spPr>
          <a:xfrm>
            <a:off x="5138928" y="4828032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6D93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Alfajores</a:t>
            </a:r>
            <a:endParaRPr lang="en-US" sz="1000" dirty="0"/>
          </a:p>
        </p:txBody>
      </p:sp>
      <p:sp>
        <p:nvSpPr>
          <p:cNvPr id="59" name="Text 57"/>
          <p:cNvSpPr/>
          <p:nvPr/>
        </p:nvSpPr>
        <p:spPr>
          <a:xfrm>
            <a:off x="6784848" y="4828032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2A4C4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ERC-20</a:t>
            </a:r>
            <a:endParaRPr lang="en-US" sz="1000" dirty="0"/>
          </a:p>
        </p:txBody>
      </p:sp>
      <p:sp>
        <p:nvSpPr>
          <p:cNvPr id="60" name="Text 58"/>
          <p:cNvSpPr/>
          <p:nvPr/>
        </p:nvSpPr>
        <p:spPr>
          <a:xfrm>
            <a:off x="859536" y="5157216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A5ABF0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10</a:t>
            </a:r>
            <a:endParaRPr lang="en-US" sz="950" dirty="0"/>
          </a:p>
        </p:txBody>
      </p:sp>
      <p:sp>
        <p:nvSpPr>
          <p:cNvPr id="61" name="Text 59"/>
          <p:cNvSpPr/>
          <p:nvPr/>
        </p:nvSpPr>
        <p:spPr>
          <a:xfrm>
            <a:off x="1344168" y="5157216"/>
            <a:ext cx="2011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4152E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zkSync Era</a:t>
            </a:r>
            <a:endParaRPr lang="en-US" sz="1100" dirty="0"/>
          </a:p>
        </p:txBody>
      </p:sp>
      <p:sp>
        <p:nvSpPr>
          <p:cNvPr id="62" name="Text 60"/>
          <p:cNvSpPr/>
          <p:nvPr/>
        </p:nvSpPr>
        <p:spPr>
          <a:xfrm>
            <a:off x="3401568" y="5157216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B6D93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EVM (ZK)</a:t>
            </a:r>
            <a:endParaRPr lang="en-US" sz="1050" dirty="0"/>
          </a:p>
        </p:txBody>
      </p:sp>
      <p:sp>
        <p:nvSpPr>
          <p:cNvPr id="63" name="Text 61"/>
          <p:cNvSpPr/>
          <p:nvPr/>
        </p:nvSpPr>
        <p:spPr>
          <a:xfrm>
            <a:off x="5138928" y="5157216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6D93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Sepolia</a:t>
            </a:r>
            <a:endParaRPr lang="en-US" sz="1000" dirty="0"/>
          </a:p>
        </p:txBody>
      </p:sp>
      <p:sp>
        <p:nvSpPr>
          <p:cNvPr id="64" name="Text 62"/>
          <p:cNvSpPr/>
          <p:nvPr/>
        </p:nvSpPr>
        <p:spPr>
          <a:xfrm>
            <a:off x="6784848" y="5157216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2A4C4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ERC-20</a:t>
            </a:r>
            <a:endParaRPr lang="en-US" sz="1000" dirty="0"/>
          </a:p>
        </p:txBody>
      </p:sp>
      <p:sp>
        <p:nvSpPr>
          <p:cNvPr id="65" name="Shape 63"/>
          <p:cNvSpPr/>
          <p:nvPr/>
        </p:nvSpPr>
        <p:spPr>
          <a:xfrm>
            <a:off x="658368" y="5458968"/>
            <a:ext cx="10844784" cy="320040"/>
          </a:xfrm>
          <a:prstGeom prst="rect">
            <a:avLst/>
          </a:prstGeom>
          <a:solidFill>
            <a:srgbClr val="F4F4F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66" name="Text 64"/>
          <p:cNvSpPr/>
          <p:nvPr/>
        </p:nvSpPr>
        <p:spPr>
          <a:xfrm>
            <a:off x="859536" y="548640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A5ABF0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11</a:t>
            </a:r>
            <a:endParaRPr lang="en-US" sz="950" dirty="0"/>
          </a:p>
        </p:txBody>
      </p:sp>
      <p:sp>
        <p:nvSpPr>
          <p:cNvPr id="67" name="Text 65"/>
          <p:cNvSpPr/>
          <p:nvPr/>
        </p:nvSpPr>
        <p:spPr>
          <a:xfrm>
            <a:off x="1344168" y="5486400"/>
            <a:ext cx="2011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4152E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Bitcoin / BTCFi</a:t>
            </a:r>
            <a:endParaRPr lang="en-US" sz="1100" dirty="0"/>
          </a:p>
        </p:txBody>
      </p:sp>
      <p:sp>
        <p:nvSpPr>
          <p:cNvPr id="68" name="Text 66"/>
          <p:cNvSpPr/>
          <p:nvPr/>
        </p:nvSpPr>
        <p:spPr>
          <a:xfrm>
            <a:off x="3401568" y="548640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B6D93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UTXO</a:t>
            </a:r>
            <a:endParaRPr lang="en-US" sz="1050" dirty="0"/>
          </a:p>
        </p:txBody>
      </p:sp>
      <p:sp>
        <p:nvSpPr>
          <p:cNvPr id="69" name="Text 67"/>
          <p:cNvSpPr/>
          <p:nvPr/>
        </p:nvSpPr>
        <p:spPr>
          <a:xfrm>
            <a:off x="5138928" y="548640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6D93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Taproot</a:t>
            </a:r>
            <a:endParaRPr lang="en-US" sz="1000" dirty="0"/>
          </a:p>
        </p:txBody>
      </p:sp>
      <p:sp>
        <p:nvSpPr>
          <p:cNvPr id="70" name="Text 68"/>
          <p:cNvSpPr/>
          <p:nvPr/>
        </p:nvSpPr>
        <p:spPr>
          <a:xfrm>
            <a:off x="6784848" y="548640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2A4C4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Taproot Assets</a:t>
            </a:r>
            <a:endParaRPr lang="en-US" sz="1000" dirty="0"/>
          </a:p>
        </p:txBody>
      </p:sp>
      <p:sp>
        <p:nvSpPr>
          <p:cNvPr id="71" name="Text 69"/>
          <p:cNvSpPr/>
          <p:nvPr/>
        </p:nvSpPr>
        <p:spPr>
          <a:xfrm>
            <a:off x="859536" y="5815584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A5ABF0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12</a:t>
            </a:r>
            <a:endParaRPr lang="en-US" sz="950" dirty="0"/>
          </a:p>
        </p:txBody>
      </p:sp>
      <p:sp>
        <p:nvSpPr>
          <p:cNvPr id="72" name="Text 70"/>
          <p:cNvSpPr/>
          <p:nvPr/>
        </p:nvSpPr>
        <p:spPr>
          <a:xfrm>
            <a:off x="1344168" y="5815584"/>
            <a:ext cx="2011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4152E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Osmosis</a:t>
            </a:r>
            <a:endParaRPr lang="en-US" sz="1100" dirty="0"/>
          </a:p>
        </p:txBody>
      </p:sp>
      <p:sp>
        <p:nvSpPr>
          <p:cNvPr id="73" name="Text 71"/>
          <p:cNvSpPr/>
          <p:nvPr/>
        </p:nvSpPr>
        <p:spPr>
          <a:xfrm>
            <a:off x="3401568" y="5815584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B6D93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Cosmos SDK</a:t>
            </a:r>
            <a:endParaRPr lang="en-US" sz="1050" dirty="0"/>
          </a:p>
        </p:txBody>
      </p:sp>
      <p:sp>
        <p:nvSpPr>
          <p:cNvPr id="74" name="Text 72"/>
          <p:cNvSpPr/>
          <p:nvPr/>
        </p:nvSpPr>
        <p:spPr>
          <a:xfrm>
            <a:off x="5138928" y="5815584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6D93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Testnet</a:t>
            </a:r>
            <a:endParaRPr lang="en-US" sz="1000" dirty="0"/>
          </a:p>
        </p:txBody>
      </p:sp>
      <p:sp>
        <p:nvSpPr>
          <p:cNvPr id="75" name="Text 73"/>
          <p:cNvSpPr/>
          <p:nvPr/>
        </p:nvSpPr>
        <p:spPr>
          <a:xfrm>
            <a:off x="6784848" y="5815584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2A4C4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CW-20 / Native</a:t>
            </a:r>
            <a:endParaRPr lang="en-US" sz="1000" dirty="0"/>
          </a:p>
        </p:txBody>
      </p:sp>
      <p:sp>
        <p:nvSpPr>
          <p:cNvPr id="76" name="Text 74"/>
          <p:cNvSpPr/>
          <p:nvPr/>
        </p:nvSpPr>
        <p:spPr>
          <a:xfrm>
            <a:off x="658368" y="6263640"/>
            <a:ext cx="1084478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4F46E5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EVM: 4   ·   non-EVM: 6   ·   UTXO: 1   ·   Cosmos: 1   =   true architectural neutrality</a:t>
            </a:r>
            <a:endParaRPr lang="en-US" sz="105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BFB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58368" y="457200"/>
            <a:ext cx="73152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220" kern="0" dirty="0">
                <a:solidFill>
                  <a:srgbClr val="4F46E5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APPENDIX C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658368" y="749808"/>
            <a:ext cx="108813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4152E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Roadmap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658368" y="1417320"/>
            <a:ext cx="106070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B6D93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Public timeline is deliberately conservative. We publish the maximum term and aim to beat it.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658368" y="1965960"/>
            <a:ext cx="10844784" cy="1005840"/>
          </a:xfrm>
          <a:prstGeom prst="roundRect">
            <a:avLst>
              <a:gd name="adj" fmla="val 9091"/>
            </a:avLst>
          </a:prstGeom>
          <a:solidFill>
            <a:srgbClr val="FFFFFF"/>
          </a:solidFill>
          <a:ln w="12700">
            <a:solidFill>
              <a:srgbClr val="E4E4F1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950976" y="2130552"/>
            <a:ext cx="31089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4152E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Phase 0 — Foundation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4178808" y="2148840"/>
            <a:ext cx="1371600" cy="256032"/>
          </a:xfrm>
          <a:prstGeom prst="roundRect">
            <a:avLst>
              <a:gd name="adj" fmla="val 50000"/>
            </a:avLst>
          </a:prstGeom>
          <a:solidFill>
            <a:srgbClr val="E3F5EE"/>
          </a:solidFill>
          <a:ln w="12700">
            <a:solidFill>
              <a:srgbClr val="BFE6D6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178808" y="2148840"/>
            <a:ext cx="1371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0E9A6C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COMPLETED</a:t>
            </a:r>
            <a:endParaRPr lang="en-US" sz="800" dirty="0"/>
          </a:p>
        </p:txBody>
      </p:sp>
      <p:sp>
        <p:nvSpPr>
          <p:cNvPr id="9" name="Text 7"/>
          <p:cNvSpPr/>
          <p:nvPr/>
        </p:nvSpPr>
        <p:spPr>
          <a:xfrm>
            <a:off x="950976" y="2496312"/>
            <a:ext cx="10241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6B6D93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Architecture ratified (31 sections) · Prototype 03 · Testnet token deployment · Public sites · NDA flow · EU legal entity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58368" y="3108960"/>
            <a:ext cx="10844784" cy="1005840"/>
          </a:xfrm>
          <a:prstGeom prst="roundRect">
            <a:avLst>
              <a:gd name="adj" fmla="val 9091"/>
            </a:avLst>
          </a:prstGeom>
          <a:solidFill>
            <a:srgbClr val="FFFFFF"/>
          </a:solidFill>
          <a:ln w="12700">
            <a:solidFill>
              <a:srgbClr val="E4E4F1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950976" y="3273552"/>
            <a:ext cx="31089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4152E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Phase 1 — Testnet MVP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4178808" y="3291840"/>
            <a:ext cx="1371600" cy="256032"/>
          </a:xfrm>
          <a:prstGeom prst="roundRect">
            <a:avLst>
              <a:gd name="adj" fmla="val 50000"/>
            </a:avLst>
          </a:prstGeom>
          <a:solidFill>
            <a:srgbClr val="EEF0FD"/>
          </a:solidFill>
          <a:ln w="12700">
            <a:solidFill>
              <a:srgbClr val="E1E4F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178808" y="3291840"/>
            <a:ext cx="1371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4F46E5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IN PROGRESS</a:t>
            </a:r>
            <a:endParaRPr lang="en-US" sz="800" dirty="0"/>
          </a:p>
        </p:txBody>
      </p:sp>
      <p:sp>
        <p:nvSpPr>
          <p:cNvPr id="14" name="Text 12"/>
          <p:cNvSpPr/>
          <p:nvPr/>
        </p:nvSpPr>
        <p:spPr>
          <a:xfrm>
            <a:off x="950976" y="3639312"/>
            <a:ext cx="10241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6B6D93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Full 12-network integration · Dynamic network add / remove with redistribution · Non-EVM deployment · Audit #1 of the core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658368" y="4251960"/>
            <a:ext cx="10844784" cy="1005840"/>
          </a:xfrm>
          <a:prstGeom prst="roundRect">
            <a:avLst>
              <a:gd name="adj" fmla="val 9091"/>
            </a:avLst>
          </a:prstGeom>
          <a:solidFill>
            <a:srgbClr val="FFFFFF"/>
          </a:solidFill>
          <a:ln w="12700">
            <a:solidFill>
              <a:srgbClr val="E4E4F1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950976" y="4416552"/>
            <a:ext cx="31089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4152E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Phase 2 — Pre-Sale &amp; Build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4178808" y="4434840"/>
            <a:ext cx="1371600" cy="256032"/>
          </a:xfrm>
          <a:prstGeom prst="roundRect">
            <a:avLst>
              <a:gd name="adj" fmla="val 50000"/>
            </a:avLst>
          </a:prstGeom>
          <a:solidFill>
            <a:srgbClr val="F4F4FA"/>
          </a:solidFill>
          <a:ln w="12700">
            <a:solidFill>
              <a:srgbClr val="E4E4F1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178808" y="4434840"/>
            <a:ext cx="1371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A2A4C4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PLANNED</a:t>
            </a:r>
            <a:endParaRPr lang="en-US" sz="800" dirty="0"/>
          </a:p>
        </p:txBody>
      </p:sp>
      <p:sp>
        <p:nvSpPr>
          <p:cNvPr id="19" name="Text 17"/>
          <p:cNvSpPr/>
          <p:nvPr/>
        </p:nvSpPr>
        <p:spPr>
          <a:xfrm>
            <a:off x="950976" y="4782312"/>
            <a:ext cx="10241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6B6D93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Pre-sale (4 rounds) · Team onboarding · MetaRegistry production build · Validator portal · Audit #2 slot booked in advance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658368" y="5394960"/>
            <a:ext cx="10844784" cy="1005840"/>
          </a:xfrm>
          <a:prstGeom prst="roundRect">
            <a:avLst>
              <a:gd name="adj" fmla="val 9091"/>
            </a:avLst>
          </a:prstGeom>
          <a:solidFill>
            <a:srgbClr val="FFFFFF"/>
          </a:solidFill>
          <a:ln w="12700">
            <a:solidFill>
              <a:srgbClr val="E4E4F1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950976" y="5559552"/>
            <a:ext cx="31089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4152E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Phase 3 — Mainnet</a:t>
            </a:r>
            <a:endParaRPr lang="en-US" sz="1400" dirty="0"/>
          </a:p>
        </p:txBody>
      </p:sp>
      <p:sp>
        <p:nvSpPr>
          <p:cNvPr id="22" name="Shape 20"/>
          <p:cNvSpPr/>
          <p:nvPr/>
        </p:nvSpPr>
        <p:spPr>
          <a:xfrm>
            <a:off x="4178808" y="5577840"/>
            <a:ext cx="1371600" cy="256032"/>
          </a:xfrm>
          <a:prstGeom prst="roundRect">
            <a:avLst>
              <a:gd name="adj" fmla="val 50000"/>
            </a:avLst>
          </a:prstGeom>
          <a:solidFill>
            <a:srgbClr val="F4F4FA"/>
          </a:solidFill>
          <a:ln w="12700">
            <a:solidFill>
              <a:srgbClr val="E4E4F1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178808" y="5577840"/>
            <a:ext cx="1371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A2A4C4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PLANNED</a:t>
            </a:r>
            <a:endParaRPr lang="en-US" sz="800" dirty="0"/>
          </a:p>
        </p:txBody>
      </p:sp>
      <p:sp>
        <p:nvSpPr>
          <p:cNvPr id="24" name="Text 22"/>
          <p:cNvSpPr/>
          <p:nvPr/>
        </p:nvSpPr>
        <p:spPr>
          <a:xfrm>
            <a:off x="950976" y="5925312"/>
            <a:ext cx="10241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6B6D93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Validator onboarding · PoOTRS live · Plombo anchoring · EQIStab α/β/γ · DAO activation · POL deployment · Exchange listings</a:t>
            </a:r>
            <a:endParaRPr lang="en-US" sz="1050" dirty="0"/>
          </a:p>
        </p:txBody>
      </p:sp>
      <p:sp>
        <p:nvSpPr>
          <p:cNvPr id="25" name="Text 23"/>
          <p:cNvSpPr/>
          <p:nvPr/>
        </p:nvSpPr>
        <p:spPr>
          <a:xfrm>
            <a:off x="658368" y="6400800"/>
            <a:ext cx="1084478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A2A4C4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Public timeline after pre-sale: 12–18 months. Internal target: substantially shorter — by booking the audit queue early and running the warm-up in parallel with development.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BFB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58368" y="502920"/>
            <a:ext cx="73152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220" kern="0" dirty="0">
                <a:solidFill>
                  <a:srgbClr val="4F46E5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THE PROBLEM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658368" y="822960"/>
            <a:ext cx="108813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4152E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Bridges are a design defect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658368" y="1536192"/>
            <a:ext cx="106070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B6D93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Not a code failure — an architectural one. And the industry keeps paying for it.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658368" y="2148840"/>
            <a:ext cx="3429000" cy="1508760"/>
          </a:xfrm>
          <a:prstGeom prst="roundRect">
            <a:avLst>
              <a:gd name="adj" fmla="val 6061"/>
            </a:avLst>
          </a:prstGeom>
          <a:solidFill>
            <a:srgbClr val="FFFFFF"/>
          </a:solidFill>
          <a:ln w="12700">
            <a:solidFill>
              <a:srgbClr val="E4E4F1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932688" y="2331720"/>
            <a:ext cx="29260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4F46E5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$340.7M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932688" y="2852928"/>
            <a:ext cx="2926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4152E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Stolen from bridges in 2026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932688" y="3127248"/>
            <a:ext cx="29260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A2A4C4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14 exploits · PeckShield, June 2026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4334256" y="2148840"/>
            <a:ext cx="3429000" cy="1508760"/>
          </a:xfrm>
          <a:prstGeom prst="roundRect">
            <a:avLst>
              <a:gd name="adj" fmla="val 6061"/>
            </a:avLst>
          </a:prstGeom>
          <a:solidFill>
            <a:srgbClr val="FFFFFF"/>
          </a:solidFill>
          <a:ln w="12700">
            <a:solidFill>
              <a:srgbClr val="E4E4F1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608576" y="2331720"/>
            <a:ext cx="29260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4F46E5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$292M</a:t>
            </a:r>
            <a:endParaRPr lang="en-US" sz="3000" dirty="0"/>
          </a:p>
        </p:txBody>
      </p:sp>
      <p:sp>
        <p:nvSpPr>
          <p:cNvPr id="11" name="Text 9"/>
          <p:cNvSpPr/>
          <p:nvPr/>
        </p:nvSpPr>
        <p:spPr>
          <a:xfrm>
            <a:off x="4608576" y="2852928"/>
            <a:ext cx="2926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4152E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KelpDAO via LayerZero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4608576" y="3127248"/>
            <a:ext cx="29260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A2A4C4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Single 1-of-1 RPC quorum default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8010144" y="2148840"/>
            <a:ext cx="3429000" cy="1508760"/>
          </a:xfrm>
          <a:prstGeom prst="roundRect">
            <a:avLst>
              <a:gd name="adj" fmla="val 6061"/>
            </a:avLst>
          </a:prstGeom>
          <a:solidFill>
            <a:srgbClr val="FFFFFF"/>
          </a:solidFill>
          <a:ln w="12700">
            <a:solidFill>
              <a:srgbClr val="E4E4F1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284464" y="2331720"/>
            <a:ext cx="29260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4F46E5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13.7%</a:t>
            </a:r>
            <a:endParaRPr lang="en-US" sz="3000" dirty="0"/>
          </a:p>
        </p:txBody>
      </p:sp>
      <p:sp>
        <p:nvSpPr>
          <p:cNvPr id="15" name="Text 13"/>
          <p:cNvSpPr/>
          <p:nvPr/>
        </p:nvSpPr>
        <p:spPr>
          <a:xfrm>
            <a:off x="8284464" y="2852928"/>
            <a:ext cx="2926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4152E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Average fund recovery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8284464" y="3127248"/>
            <a:ext cx="29260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A2A4C4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Nine of every ten dollars never return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658368" y="3977640"/>
            <a:ext cx="10844784" cy="1874520"/>
          </a:xfrm>
          <a:prstGeom prst="roundRect">
            <a:avLst>
              <a:gd name="adj" fmla="val 4878"/>
            </a:avLst>
          </a:prstGeom>
          <a:solidFill>
            <a:srgbClr val="EEF0FD"/>
          </a:solidFill>
          <a:ln w="12700">
            <a:solidFill>
              <a:srgbClr val="E1E4FB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978408" y="4160520"/>
            <a:ext cx="100584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4152E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Root cause: message-passing architecture</a:t>
            </a:r>
            <a:endParaRPr lang="en-US" sz="1700" dirty="0"/>
          </a:p>
        </p:txBody>
      </p:sp>
      <p:sp>
        <p:nvSpPr>
          <p:cNvPr id="19" name="Text 17"/>
          <p:cNvSpPr/>
          <p:nvPr/>
        </p:nvSpPr>
        <p:spPr>
          <a:xfrm>
            <a:off x="978408" y="4526280"/>
            <a:ext cx="102412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900"/>
              </a:lnSpc>
              <a:buNone/>
            </a:pPr>
            <a:r>
              <a:rPr lang="en-US" sz="1250" dirty="0">
                <a:solidFill>
                  <a:srgbClr val="3A3C63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A bridge concentrates the collateral of dozens of chains into one point, then asks a chain to </a:t>
            </a:r>
            <a:pPr indent="0" marL="0">
              <a:lnSpc>
                <a:spcPts val="1900"/>
              </a:lnSpc>
              <a:buNone/>
            </a:pPr>
            <a:r>
              <a:rPr lang="en-US" sz="1250" b="1" dirty="0">
                <a:solidFill>
                  <a:srgbClr val="4F46E5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trust a message from outside itself</a:t>
            </a:r>
            <a:pPr indent="0" marL="0">
              <a:lnSpc>
                <a:spcPts val="1900"/>
              </a:lnSpc>
              <a:buNone/>
            </a:pPr>
            <a:r>
              <a:rPr lang="en-US" sz="1250" dirty="0">
                <a:solidFill>
                  <a:srgbClr val="3A3C63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. One flaw in message verification drains everything. Chainalysis found KelpDAO's bridge accepted a fraudulent message because a single poisoned node could authorise it. That is not a bug in a contract — it is the architecture doing exactly what it was designed to do.</a:t>
            </a:r>
            <a:endParaRPr lang="en-US" sz="12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BFB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58368" y="502920"/>
            <a:ext cx="73152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220" kern="0" dirty="0">
                <a:solidFill>
                  <a:srgbClr val="4F46E5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THE SOLUTION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658368" y="822960"/>
            <a:ext cx="108813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4152E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EQIChain — your capital headquarters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658368" y="1536192"/>
            <a:ext cx="106070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B6D93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Value stays abstract until the moment of opportunity, then deploys instantly to the right chain.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658368" y="2148840"/>
            <a:ext cx="5257800" cy="3200400"/>
          </a:xfrm>
          <a:prstGeom prst="roundRect">
            <a:avLst>
              <a:gd name="adj" fmla="val 2857"/>
            </a:avLst>
          </a:prstGeom>
          <a:solidFill>
            <a:srgbClr val="FFFFFF"/>
          </a:solidFill>
          <a:ln w="12700">
            <a:solidFill>
              <a:srgbClr val="E4E4F1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978408" y="233172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6B6D93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Traditional bridge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978408" y="2724912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A2A4C4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1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1316736" y="2724912"/>
            <a:ext cx="4297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A3C63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Lock or burn on the source chain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978408" y="3200400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A2A4C4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2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1316736" y="3200400"/>
            <a:ext cx="4297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A3C63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Message relay — the failure point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978408" y="3675888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A2A4C4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3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1316736" y="3675888"/>
            <a:ext cx="4297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A3C63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Mint or release on the target chain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978408" y="4151376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A2A4C4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4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1316736" y="4151376"/>
            <a:ext cx="4297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A3C63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Repeat for every hop A → B → C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978408" y="475488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A2A4C4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Multi-step  ·  Vulnerable  ·  Slow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245352" y="2148840"/>
            <a:ext cx="5257800" cy="3200400"/>
          </a:xfrm>
          <a:prstGeom prst="roundRect">
            <a:avLst>
              <a:gd name="adj" fmla="val 2857"/>
            </a:avLst>
          </a:prstGeom>
          <a:solidFill>
            <a:srgbClr val="EEF0FD"/>
          </a:solidFill>
          <a:ln w="12700">
            <a:solidFill>
              <a:srgbClr val="E1E4FB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565392" y="233172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4F46E5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MetaNetwork EQI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6565392" y="2724912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A5ABF0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1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6903720" y="2724912"/>
            <a:ext cx="4297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4152E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Balance lives in EQIChain — tied to no chain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6565392" y="3200400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A5ABF0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2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6903720" y="3200400"/>
            <a:ext cx="4297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4152E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One-step withdrawal to any of 12 networks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6565392" y="3675888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A5ABF0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3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6903720" y="3675888"/>
            <a:ext cx="4297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4152E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Paired state change — freeze / unfreeze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6565392" y="4151376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A5ABF0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4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6903720" y="4151376"/>
            <a:ext cx="4297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4152E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No relay. No wrapped token. No pool.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6565392" y="475488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4F46E5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One step  ·  No relay to attack  ·  Instant</a:t>
            </a:r>
            <a:endParaRPr lang="en-US" sz="1050" dirty="0"/>
          </a:p>
        </p:txBody>
      </p:sp>
      <p:sp>
        <p:nvSpPr>
          <p:cNvPr id="27" name="Shape 25"/>
          <p:cNvSpPr/>
          <p:nvPr/>
        </p:nvSpPr>
        <p:spPr>
          <a:xfrm>
            <a:off x="658368" y="5577840"/>
            <a:ext cx="10844784" cy="658368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E4E4F1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978408" y="5687568"/>
            <a:ext cx="10241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i="1" dirty="0">
                <a:solidFill>
                  <a:srgbClr val="3A3C63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The problem isn't a specific bug. As long as an asset exists as a wrapped copy, trust in it depends on the bridge — not on the network underneath.</a:t>
            </a:r>
            <a:endParaRPr lang="en-US" sz="12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BFB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58368" y="502920"/>
            <a:ext cx="73152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220" kern="0" dirty="0">
                <a:solidFill>
                  <a:srgbClr val="4F46E5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WHY NOW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658368" y="822960"/>
            <a:ext cx="108813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4152E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The industry is converging on canonical state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658368" y="1536192"/>
            <a:ext cx="106070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B6D93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We didn't invent the paradigm. We built the universal registry for it first.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658368" y="2148840"/>
            <a:ext cx="5257800" cy="1783080"/>
          </a:xfrm>
          <a:prstGeom prst="roundRect">
            <a:avLst>
              <a:gd name="adj" fmla="val 5128"/>
            </a:avLst>
          </a:prstGeom>
          <a:solidFill>
            <a:srgbClr val="FFFFFF"/>
          </a:solidFill>
          <a:ln w="12700">
            <a:solidFill>
              <a:srgbClr val="E4E4F1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978408" y="2350008"/>
            <a:ext cx="4572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4152E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BIS Unified Ledger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978408" y="2715768"/>
            <a:ext cx="46177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700"/>
              </a:lnSpc>
              <a:buNone/>
            </a:pPr>
            <a:r>
              <a:rPr lang="en-US" sz="1200" dirty="0">
                <a:solidFill>
                  <a:srgbClr val="6B6D93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Central banks are exploring unified registries for tokenised assets — validating canonical state at institutional level.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6245352" y="2148840"/>
            <a:ext cx="5257800" cy="1783080"/>
          </a:xfrm>
          <a:prstGeom prst="roundRect">
            <a:avLst>
              <a:gd name="adj" fmla="val 5128"/>
            </a:avLst>
          </a:prstGeom>
          <a:solidFill>
            <a:srgbClr val="FFFFFF"/>
          </a:solidFill>
          <a:ln w="12700">
            <a:solidFill>
              <a:srgbClr val="E4E4F1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565392" y="2350008"/>
            <a:ext cx="4572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4152E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Circle CCTP V2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6565392" y="2715768"/>
            <a:ext cx="46177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700"/>
              </a:lnSpc>
              <a:buNone/>
            </a:pPr>
            <a:r>
              <a:rPr lang="en-US" sz="1200" dirty="0">
                <a:solidFill>
                  <a:srgbClr val="6B6D93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Canonical USDC via burn-and-mint. ~$2.4B monthly volume. Proves demand for native cross-chain tokens.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658368" y="4160520"/>
            <a:ext cx="5257800" cy="1783080"/>
          </a:xfrm>
          <a:prstGeom prst="roundRect">
            <a:avLst>
              <a:gd name="adj" fmla="val 5128"/>
            </a:avLst>
          </a:prstGeom>
          <a:solidFill>
            <a:srgbClr val="FFFFFF"/>
          </a:solidFill>
          <a:ln w="12700">
            <a:solidFill>
              <a:srgbClr val="E4E4F1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978408" y="4361688"/>
            <a:ext cx="4572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4152E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T-REX Ledger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978408" y="4727448"/>
            <a:ext cx="46177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700"/>
              </a:lnSpc>
              <a:buNone/>
            </a:pPr>
            <a:r>
              <a:rPr lang="en-US" sz="1200" dirty="0">
                <a:solidFill>
                  <a:srgbClr val="6B6D93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Apex Group + Polygon: a unified compliance registry across networks. Target $100B by June 2027.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6245352" y="4160520"/>
            <a:ext cx="5257800" cy="1783080"/>
          </a:xfrm>
          <a:prstGeom prst="roundRect">
            <a:avLst>
              <a:gd name="adj" fmla="val 5128"/>
            </a:avLst>
          </a:prstGeom>
          <a:solidFill>
            <a:srgbClr val="FFFFFF"/>
          </a:solidFill>
          <a:ln w="12700">
            <a:solidFill>
              <a:srgbClr val="E4E4F1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565392" y="4361688"/>
            <a:ext cx="4572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4152E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AI Agent Economy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6565392" y="4727448"/>
            <a:ext cx="46177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700"/>
              </a:lnSpc>
              <a:buNone/>
            </a:pPr>
            <a:r>
              <a:rPr lang="en-US" sz="1200" dirty="0">
                <a:solidFill>
                  <a:srgbClr val="6B6D93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Autonomous agents need deterministic, zero-latency settlement. Bridges are incompatible with M2M economics.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58368" y="502920"/>
            <a:ext cx="73152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220" kern="0" dirty="0">
                <a:solidFill>
                  <a:srgbClr val="818CF8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A NEW CATEGORY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658368" y="822960"/>
            <a:ext cx="108813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F1F5F9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We don't compete with bridges.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658368" y="1417320"/>
            <a:ext cx="108813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818CF8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We remove the need for them.</a:t>
            </a:r>
            <a:endParaRPr lang="en-US" sz="3400" dirty="0"/>
          </a:p>
        </p:txBody>
      </p:sp>
      <p:sp>
        <p:nvSpPr>
          <p:cNvPr id="5" name="Text 3"/>
          <p:cNvSpPr/>
          <p:nvPr/>
        </p:nvSpPr>
        <p:spPr>
          <a:xfrm>
            <a:off x="658368" y="2286000"/>
            <a:ext cx="1874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2532888" y="2286000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100" kern="0" dirty="0">
                <a:solidFill>
                  <a:srgbClr val="7A83A0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Bridge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4773168" y="2286000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100" kern="0" dirty="0">
                <a:solidFill>
                  <a:srgbClr val="7A83A0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Layer-2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7013448" y="2286000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100" kern="0" dirty="0">
                <a:solidFill>
                  <a:srgbClr val="7A83A0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Sidechain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9162288" y="2194560"/>
            <a:ext cx="2432304" cy="3246120"/>
          </a:xfrm>
          <a:prstGeom prst="rect">
            <a:avLst/>
          </a:prstGeom>
          <a:solidFill>
            <a:srgbClr val="131A2E"/>
          </a:solidFill>
          <a:ln w="12700">
            <a:solidFill>
              <a:srgbClr val="818CF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9253728" y="2286000"/>
            <a:ext cx="224942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100" kern="0" dirty="0">
                <a:solidFill>
                  <a:srgbClr val="818CF8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MetaNetwork EQI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658368" y="2670048"/>
            <a:ext cx="10844784" cy="9144"/>
          </a:xfrm>
          <a:prstGeom prst="rect">
            <a:avLst/>
          </a:prstGeom>
          <a:solidFill>
            <a:srgbClr val="1E2749"/>
          </a:solidFill>
          <a:ln/>
        </p:spPr>
      </p:sp>
      <p:sp>
        <p:nvSpPr>
          <p:cNvPr id="12" name="Text 10"/>
          <p:cNvSpPr/>
          <p:nvPr/>
        </p:nvSpPr>
        <p:spPr>
          <a:xfrm>
            <a:off x="658368" y="2724912"/>
            <a:ext cx="18745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7A83A0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Model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2532888" y="2724912"/>
            <a:ext cx="2240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AEB6CC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Pair-to-pair relay</a:t>
            </a:r>
            <a:endParaRPr lang="en-US" sz="1150" dirty="0"/>
          </a:p>
        </p:txBody>
      </p:sp>
      <p:sp>
        <p:nvSpPr>
          <p:cNvPr id="14" name="Text 12"/>
          <p:cNvSpPr/>
          <p:nvPr/>
        </p:nvSpPr>
        <p:spPr>
          <a:xfrm>
            <a:off x="4773168" y="2724912"/>
            <a:ext cx="2240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AEB6CC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Built ON one chain</a:t>
            </a:r>
            <a:endParaRPr lang="en-US" sz="1150" dirty="0"/>
          </a:p>
        </p:txBody>
      </p:sp>
      <p:sp>
        <p:nvSpPr>
          <p:cNvPr id="15" name="Text 13"/>
          <p:cNvSpPr/>
          <p:nvPr/>
        </p:nvSpPr>
        <p:spPr>
          <a:xfrm>
            <a:off x="7013448" y="2724912"/>
            <a:ext cx="2240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AEB6CC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Separate chain</a:t>
            </a:r>
            <a:endParaRPr lang="en-US" sz="1150" dirty="0"/>
          </a:p>
        </p:txBody>
      </p:sp>
      <p:sp>
        <p:nvSpPr>
          <p:cNvPr id="16" name="Text 14"/>
          <p:cNvSpPr/>
          <p:nvPr/>
        </p:nvSpPr>
        <p:spPr>
          <a:xfrm>
            <a:off x="9253728" y="2724912"/>
            <a:ext cx="224942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1F5F9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Meta-layer ABOVE all</a:t>
            </a:r>
            <a:endParaRPr lang="en-US" sz="1150" dirty="0"/>
          </a:p>
        </p:txBody>
      </p:sp>
      <p:sp>
        <p:nvSpPr>
          <p:cNvPr id="17" name="Shape 15"/>
          <p:cNvSpPr/>
          <p:nvPr/>
        </p:nvSpPr>
        <p:spPr>
          <a:xfrm>
            <a:off x="658368" y="3200400"/>
            <a:ext cx="10844784" cy="9144"/>
          </a:xfrm>
          <a:prstGeom prst="rect">
            <a:avLst/>
          </a:prstGeom>
          <a:solidFill>
            <a:srgbClr val="1E2749"/>
          </a:solidFill>
          <a:ln/>
        </p:spPr>
      </p:sp>
      <p:sp>
        <p:nvSpPr>
          <p:cNvPr id="18" name="Text 16"/>
          <p:cNvSpPr/>
          <p:nvPr/>
        </p:nvSpPr>
        <p:spPr>
          <a:xfrm>
            <a:off x="658368" y="3255264"/>
            <a:ext cx="18745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7A83A0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Token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2532888" y="3255264"/>
            <a:ext cx="2240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AEB6CC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Wrapped / synthetic</a:t>
            </a:r>
            <a:endParaRPr lang="en-US" sz="1150" dirty="0"/>
          </a:p>
        </p:txBody>
      </p:sp>
      <p:sp>
        <p:nvSpPr>
          <p:cNvPr id="20" name="Text 18"/>
          <p:cNvSpPr/>
          <p:nvPr/>
        </p:nvSpPr>
        <p:spPr>
          <a:xfrm>
            <a:off x="4773168" y="3255264"/>
            <a:ext cx="2240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AEB6CC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Native to its L1</a:t>
            </a:r>
            <a:endParaRPr lang="en-US" sz="1150" dirty="0"/>
          </a:p>
        </p:txBody>
      </p:sp>
      <p:sp>
        <p:nvSpPr>
          <p:cNvPr id="21" name="Text 19"/>
          <p:cNvSpPr/>
          <p:nvPr/>
        </p:nvSpPr>
        <p:spPr>
          <a:xfrm>
            <a:off x="7013448" y="3255264"/>
            <a:ext cx="2240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AEB6CC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Own consensus</a:t>
            </a:r>
            <a:endParaRPr lang="en-US" sz="1150" dirty="0"/>
          </a:p>
        </p:txBody>
      </p:sp>
      <p:sp>
        <p:nvSpPr>
          <p:cNvPr id="22" name="Text 20"/>
          <p:cNvSpPr/>
          <p:nvPr/>
        </p:nvSpPr>
        <p:spPr>
          <a:xfrm>
            <a:off x="9253728" y="3255264"/>
            <a:ext cx="224942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1F5F9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Meta-native everywhere</a:t>
            </a:r>
            <a:endParaRPr lang="en-US" sz="1150" dirty="0"/>
          </a:p>
        </p:txBody>
      </p:sp>
      <p:sp>
        <p:nvSpPr>
          <p:cNvPr id="23" name="Shape 21"/>
          <p:cNvSpPr/>
          <p:nvPr/>
        </p:nvSpPr>
        <p:spPr>
          <a:xfrm>
            <a:off x="658368" y="3730752"/>
            <a:ext cx="10844784" cy="9144"/>
          </a:xfrm>
          <a:prstGeom prst="rect">
            <a:avLst/>
          </a:prstGeom>
          <a:solidFill>
            <a:srgbClr val="1E2749"/>
          </a:solidFill>
          <a:ln/>
        </p:spPr>
      </p:sp>
      <p:sp>
        <p:nvSpPr>
          <p:cNvPr id="24" name="Text 22"/>
          <p:cNvSpPr/>
          <p:nvPr/>
        </p:nvSpPr>
        <p:spPr>
          <a:xfrm>
            <a:off x="658368" y="3785616"/>
            <a:ext cx="18745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7A83A0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Failure point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2532888" y="3785616"/>
            <a:ext cx="2240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AEB6CC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Message relay</a:t>
            </a:r>
            <a:endParaRPr lang="en-US" sz="1150" dirty="0"/>
          </a:p>
        </p:txBody>
      </p:sp>
      <p:sp>
        <p:nvSpPr>
          <p:cNvPr id="26" name="Text 24"/>
          <p:cNvSpPr/>
          <p:nvPr/>
        </p:nvSpPr>
        <p:spPr>
          <a:xfrm>
            <a:off x="4773168" y="3785616"/>
            <a:ext cx="2240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AEB6CC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L1 dependency</a:t>
            </a:r>
            <a:endParaRPr lang="en-US" sz="1150" dirty="0"/>
          </a:p>
        </p:txBody>
      </p:sp>
      <p:sp>
        <p:nvSpPr>
          <p:cNvPr id="27" name="Text 25"/>
          <p:cNvSpPr/>
          <p:nvPr/>
        </p:nvSpPr>
        <p:spPr>
          <a:xfrm>
            <a:off x="7013448" y="3785616"/>
            <a:ext cx="2240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AEB6CC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Own security</a:t>
            </a:r>
            <a:endParaRPr lang="en-US" sz="1150" dirty="0"/>
          </a:p>
        </p:txBody>
      </p:sp>
      <p:sp>
        <p:nvSpPr>
          <p:cNvPr id="28" name="Text 26"/>
          <p:cNvSpPr/>
          <p:nvPr/>
        </p:nvSpPr>
        <p:spPr>
          <a:xfrm>
            <a:off x="9253728" y="3785616"/>
            <a:ext cx="224942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1F5F9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No relay exists</a:t>
            </a:r>
            <a:endParaRPr lang="en-US" sz="1150" dirty="0"/>
          </a:p>
        </p:txBody>
      </p:sp>
      <p:sp>
        <p:nvSpPr>
          <p:cNvPr id="29" name="Shape 27"/>
          <p:cNvSpPr/>
          <p:nvPr/>
        </p:nvSpPr>
        <p:spPr>
          <a:xfrm>
            <a:off x="658368" y="4261104"/>
            <a:ext cx="10844784" cy="9144"/>
          </a:xfrm>
          <a:prstGeom prst="rect">
            <a:avLst/>
          </a:prstGeom>
          <a:solidFill>
            <a:srgbClr val="1E2749"/>
          </a:solidFill>
          <a:ln/>
        </p:spPr>
      </p:sp>
      <p:sp>
        <p:nvSpPr>
          <p:cNvPr id="30" name="Text 28"/>
          <p:cNvSpPr/>
          <p:nvPr/>
        </p:nvSpPr>
        <p:spPr>
          <a:xfrm>
            <a:off x="658368" y="4315968"/>
            <a:ext cx="18745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7A83A0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Multi-chain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2532888" y="4315968"/>
            <a:ext cx="2240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AEB6CC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Each pair separate</a:t>
            </a:r>
            <a:endParaRPr lang="en-US" sz="1150" dirty="0"/>
          </a:p>
        </p:txBody>
      </p:sp>
      <p:sp>
        <p:nvSpPr>
          <p:cNvPr id="32" name="Text 30"/>
          <p:cNvSpPr/>
          <p:nvPr/>
        </p:nvSpPr>
        <p:spPr>
          <a:xfrm>
            <a:off x="4773168" y="4315968"/>
            <a:ext cx="2240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AEB6CC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Single chain</a:t>
            </a:r>
            <a:endParaRPr lang="en-US" sz="1150" dirty="0"/>
          </a:p>
        </p:txBody>
      </p:sp>
      <p:sp>
        <p:nvSpPr>
          <p:cNvPr id="33" name="Text 31"/>
          <p:cNvSpPr/>
          <p:nvPr/>
        </p:nvSpPr>
        <p:spPr>
          <a:xfrm>
            <a:off x="7013448" y="4315968"/>
            <a:ext cx="2240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AEB6CC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Single chain</a:t>
            </a:r>
            <a:endParaRPr lang="en-US" sz="1150" dirty="0"/>
          </a:p>
        </p:txBody>
      </p:sp>
      <p:sp>
        <p:nvSpPr>
          <p:cNvPr id="34" name="Text 32"/>
          <p:cNvSpPr/>
          <p:nvPr/>
        </p:nvSpPr>
        <p:spPr>
          <a:xfrm>
            <a:off x="9253728" y="4315968"/>
            <a:ext cx="224942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1F5F9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All chains unified</a:t>
            </a:r>
            <a:endParaRPr lang="en-US" sz="1150" dirty="0"/>
          </a:p>
        </p:txBody>
      </p:sp>
      <p:sp>
        <p:nvSpPr>
          <p:cNvPr id="35" name="Shape 33"/>
          <p:cNvSpPr/>
          <p:nvPr/>
        </p:nvSpPr>
        <p:spPr>
          <a:xfrm>
            <a:off x="658368" y="4791456"/>
            <a:ext cx="10844784" cy="9144"/>
          </a:xfrm>
          <a:prstGeom prst="rect">
            <a:avLst/>
          </a:prstGeom>
          <a:solidFill>
            <a:srgbClr val="1E2749"/>
          </a:solidFill>
          <a:ln/>
        </p:spPr>
      </p:sp>
      <p:sp>
        <p:nvSpPr>
          <p:cNvPr id="36" name="Text 34"/>
          <p:cNvSpPr/>
          <p:nvPr/>
        </p:nvSpPr>
        <p:spPr>
          <a:xfrm>
            <a:off x="658368" y="4846320"/>
            <a:ext cx="18745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7A83A0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AI-agent ready</a:t>
            </a:r>
            <a:endParaRPr lang="en-US" sz="1000" dirty="0"/>
          </a:p>
        </p:txBody>
      </p:sp>
      <p:sp>
        <p:nvSpPr>
          <p:cNvPr id="37" name="Text 35"/>
          <p:cNvSpPr/>
          <p:nvPr/>
        </p:nvSpPr>
        <p:spPr>
          <a:xfrm>
            <a:off x="2532888" y="4846320"/>
            <a:ext cx="2240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AEB6CC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No (latency)</a:t>
            </a:r>
            <a:endParaRPr lang="en-US" sz="1150" dirty="0"/>
          </a:p>
        </p:txBody>
      </p:sp>
      <p:sp>
        <p:nvSpPr>
          <p:cNvPr id="38" name="Text 36"/>
          <p:cNvSpPr/>
          <p:nvPr/>
        </p:nvSpPr>
        <p:spPr>
          <a:xfrm>
            <a:off x="4773168" y="4846320"/>
            <a:ext cx="2240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AEB6CC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No (single chain)</a:t>
            </a:r>
            <a:endParaRPr lang="en-US" sz="1150" dirty="0"/>
          </a:p>
        </p:txBody>
      </p:sp>
      <p:sp>
        <p:nvSpPr>
          <p:cNvPr id="39" name="Text 37"/>
          <p:cNvSpPr/>
          <p:nvPr/>
        </p:nvSpPr>
        <p:spPr>
          <a:xfrm>
            <a:off x="7013448" y="4846320"/>
            <a:ext cx="2240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AEB6CC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No (isolated)</a:t>
            </a:r>
            <a:endParaRPr lang="en-US" sz="1150" dirty="0"/>
          </a:p>
        </p:txBody>
      </p:sp>
      <p:sp>
        <p:nvSpPr>
          <p:cNvPr id="40" name="Text 38"/>
          <p:cNvSpPr/>
          <p:nvPr/>
        </p:nvSpPr>
        <p:spPr>
          <a:xfrm>
            <a:off x="9253728" y="4846320"/>
            <a:ext cx="224942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1F5F9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Yes (deterministic)</a:t>
            </a:r>
            <a:endParaRPr lang="en-US" sz="1150" dirty="0"/>
          </a:p>
        </p:txBody>
      </p:sp>
      <p:sp>
        <p:nvSpPr>
          <p:cNvPr id="41" name="Text 39"/>
          <p:cNvSpPr/>
          <p:nvPr/>
        </p:nvSpPr>
        <p:spPr>
          <a:xfrm>
            <a:off x="658368" y="5806440"/>
            <a:ext cx="1084478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AEB6CC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MetaNetwork EQI is not an interoperability protocol. It is a canonical state layer — a single source of truth above the blockchain plane.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BFB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58368" y="502920"/>
            <a:ext cx="73152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220" kern="0" dirty="0">
                <a:solidFill>
                  <a:srgbClr val="4F46E5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ARCHITECTURE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658368" y="822960"/>
            <a:ext cx="108813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4152E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Four layers working in concert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658368" y="1536192"/>
            <a:ext cx="106070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B6D93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Full technical specification in the appendix and the standalone protocol documents.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658368" y="2103120"/>
            <a:ext cx="10844784" cy="841248"/>
          </a:xfrm>
          <a:prstGeom prst="roundRect">
            <a:avLst>
              <a:gd name="adj" fmla="val 10870"/>
            </a:avLst>
          </a:prstGeom>
          <a:solidFill>
            <a:srgbClr val="FFFFFF"/>
          </a:solidFill>
          <a:ln w="12700">
            <a:solidFill>
              <a:srgbClr val="E4E4F1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914400" y="2322576"/>
            <a:ext cx="402336" cy="402336"/>
          </a:xfrm>
          <a:prstGeom prst="roundRect">
            <a:avLst>
              <a:gd name="adj" fmla="val 13636"/>
            </a:avLst>
          </a:prstGeom>
          <a:solidFill>
            <a:srgbClr val="EEF0FD"/>
          </a:solidFill>
          <a:ln w="12700">
            <a:solidFill>
              <a:srgbClr val="E1E4FB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914400" y="2322576"/>
            <a:ext cx="40233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4F46E5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1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1499616" y="2249424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4152E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EQIChain — Meta-Registry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499616" y="2523744"/>
            <a:ext cx="9692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6D93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Append-only canonical state. The single source of truth for every EQI balance across 12 networks. Not a blockchain: no blocks, no mining.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658368" y="3044952"/>
            <a:ext cx="10844784" cy="841248"/>
          </a:xfrm>
          <a:prstGeom prst="roundRect">
            <a:avLst>
              <a:gd name="adj" fmla="val 10870"/>
            </a:avLst>
          </a:prstGeom>
          <a:solidFill>
            <a:srgbClr val="FFFFFF"/>
          </a:solidFill>
          <a:ln w="12700">
            <a:solidFill>
              <a:srgbClr val="E4E4F1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914400" y="3264408"/>
            <a:ext cx="402336" cy="402336"/>
          </a:xfrm>
          <a:prstGeom prst="roundRect">
            <a:avLst>
              <a:gd name="adj" fmla="val 13636"/>
            </a:avLst>
          </a:prstGeom>
          <a:solidFill>
            <a:srgbClr val="EEF0FD"/>
          </a:solidFill>
          <a:ln w="12700">
            <a:solidFill>
              <a:srgbClr val="E1E4FB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914400" y="3264408"/>
            <a:ext cx="40233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4F46E5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2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1499616" y="3191256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4152E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PoOTRS Consensus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1499616" y="3465576"/>
            <a:ext cx="9692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6D93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DRNG-selected committees of 99–199 validators (odd only). One-time participation until 70% pool rotation. Finality 2/3+1.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658368" y="3986784"/>
            <a:ext cx="10844784" cy="841248"/>
          </a:xfrm>
          <a:prstGeom prst="roundRect">
            <a:avLst>
              <a:gd name="adj" fmla="val 10870"/>
            </a:avLst>
          </a:prstGeom>
          <a:solidFill>
            <a:srgbClr val="FFFFFF"/>
          </a:solidFill>
          <a:ln w="12700">
            <a:solidFill>
              <a:srgbClr val="E4E4F1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914400" y="4206240"/>
            <a:ext cx="402336" cy="402336"/>
          </a:xfrm>
          <a:prstGeom prst="roundRect">
            <a:avLst>
              <a:gd name="adj" fmla="val 13636"/>
            </a:avLst>
          </a:prstGeom>
          <a:solidFill>
            <a:srgbClr val="EEF0FD"/>
          </a:solidFill>
          <a:ln w="12700">
            <a:solidFill>
              <a:srgbClr val="E1E4FB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914400" y="4206240"/>
            <a:ext cx="40233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4F46E5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3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1499616" y="4133088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4152E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EQIStab — α / β / γ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1499616" y="4407408"/>
            <a:ext cx="9692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6D93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α autonomous allocation (max 0.1% step). β deterministic invariant control with STOP. γ DAO exception layer — none can change A_active.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658368" y="4928616"/>
            <a:ext cx="10844784" cy="841248"/>
          </a:xfrm>
          <a:prstGeom prst="roundRect">
            <a:avLst>
              <a:gd name="adj" fmla="val 10870"/>
            </a:avLst>
          </a:prstGeom>
          <a:solidFill>
            <a:srgbClr val="FFFFFF"/>
          </a:solidFill>
          <a:ln w="12700">
            <a:solidFill>
              <a:srgbClr val="E4E4F1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914400" y="5148072"/>
            <a:ext cx="402336" cy="402336"/>
          </a:xfrm>
          <a:prstGeom prst="roundRect">
            <a:avLst>
              <a:gd name="adj" fmla="val 13636"/>
            </a:avLst>
          </a:prstGeom>
          <a:solidFill>
            <a:srgbClr val="EEF0FD"/>
          </a:solidFill>
          <a:ln w="12700">
            <a:solidFill>
              <a:srgbClr val="E1E4FB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914400" y="5148072"/>
            <a:ext cx="40233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4F46E5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4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1499616" y="507492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4152E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Plombo — External Anchoring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1499616" y="5349240"/>
            <a:ext cx="9692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6D93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Cryptographic proofs anchored into connected blockchains on rotation. Every 1,000 events or hourly. Audit trail, not consensus.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658368" y="5989320"/>
            <a:ext cx="1084478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A2A4C4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12 connected networks:  ETH · TRON · SOL · TON · ADA · NEAR · SUI · APT · CELO · zkSync · BTC · OSMO</a:t>
            </a:r>
            <a:endParaRPr lang="en-US" sz="10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BFB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58368" y="502920"/>
            <a:ext cx="73152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220" kern="0" dirty="0">
                <a:solidFill>
                  <a:srgbClr val="4F46E5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THE MOAT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658368" y="822960"/>
            <a:ext cx="108813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4152E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Two innovations no other protocol has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658368" y="1536192"/>
            <a:ext cx="106070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B6D93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An original consensus mechanism, and a validator that fits in a pocket.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658368" y="2103120"/>
            <a:ext cx="5257800" cy="3246120"/>
          </a:xfrm>
          <a:prstGeom prst="roundRect">
            <a:avLst>
              <a:gd name="adj" fmla="val 2817"/>
            </a:avLst>
          </a:prstGeom>
          <a:solidFill>
            <a:srgbClr val="FFFFFF"/>
          </a:solidFill>
          <a:ln w="12700">
            <a:solidFill>
              <a:srgbClr val="E4E4F1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978408" y="2286000"/>
            <a:ext cx="45720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4F46E5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PoOTRS Consensus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978408" y="2615184"/>
            <a:ext cx="45720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2A4C4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Original consensus design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978408" y="3017520"/>
            <a:ext cx="4617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ts val="1500"/>
              </a:lnSpc>
              <a:buSzPct val="100000"/>
              <a:buChar char="•"/>
            </a:pPr>
            <a:r>
              <a:rPr lang="en-US" sz="1150" dirty="0">
                <a:solidFill>
                  <a:srgbClr val="3A3C63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Committee of 99–199, odd only — no 50/50 deadlock is possible</a:t>
            </a:r>
            <a:endParaRPr lang="en-US" sz="1150" dirty="0"/>
          </a:p>
        </p:txBody>
      </p:sp>
      <p:sp>
        <p:nvSpPr>
          <p:cNvPr id="9" name="Text 7"/>
          <p:cNvSpPr/>
          <p:nvPr/>
        </p:nvSpPr>
        <p:spPr>
          <a:xfrm>
            <a:off x="978408" y="3566160"/>
            <a:ext cx="4617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ts val="1500"/>
              </a:lnSpc>
              <a:buSzPct val="100000"/>
              <a:buChar char="•"/>
            </a:pPr>
            <a:r>
              <a:rPr lang="en-US" sz="1150" dirty="0">
                <a:solidFill>
                  <a:srgbClr val="3A3C63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Deterministic random selection — neither size nor membership predictable</a:t>
            </a:r>
            <a:endParaRPr lang="en-US" sz="1150" dirty="0"/>
          </a:p>
        </p:txBody>
      </p:sp>
      <p:sp>
        <p:nvSpPr>
          <p:cNvPr id="10" name="Text 8"/>
          <p:cNvSpPr/>
          <p:nvPr/>
        </p:nvSpPr>
        <p:spPr>
          <a:xfrm>
            <a:off x="978408" y="4114800"/>
            <a:ext cx="4617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ts val="1500"/>
              </a:lnSpc>
              <a:buSzPct val="100000"/>
              <a:buChar char="•"/>
            </a:pPr>
            <a:r>
              <a:rPr lang="en-US" sz="1150" dirty="0">
                <a:solidFill>
                  <a:srgbClr val="3A3C63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One-time participation until 70% pool rotation — blocks concentration</a:t>
            </a:r>
            <a:endParaRPr lang="en-US" sz="1150" dirty="0"/>
          </a:p>
        </p:txBody>
      </p:sp>
      <p:sp>
        <p:nvSpPr>
          <p:cNvPr id="11" name="Text 9"/>
          <p:cNvSpPr/>
          <p:nvPr/>
        </p:nvSpPr>
        <p:spPr>
          <a:xfrm>
            <a:off x="978408" y="4663440"/>
            <a:ext cx="4617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ts val="1500"/>
              </a:lnSpc>
              <a:buSzPct val="100000"/>
              <a:buChar char="•"/>
            </a:pPr>
            <a:r>
              <a:rPr lang="en-US" sz="1150" dirty="0">
                <a:solidFill>
                  <a:srgbClr val="3A3C63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Stake of 100 EQI, equal for all — affects neither selection nor reward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6245352" y="2103120"/>
            <a:ext cx="5257800" cy="3246120"/>
          </a:xfrm>
          <a:prstGeom prst="roundRect">
            <a:avLst>
              <a:gd name="adj" fmla="val 2817"/>
            </a:avLst>
          </a:prstGeom>
          <a:solidFill>
            <a:srgbClr val="EEF0FD"/>
          </a:solidFill>
          <a:ln w="12700">
            <a:solidFill>
              <a:srgbClr val="E1E4F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565392" y="2286000"/>
            <a:ext cx="45720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4F46E5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Light Nodes</a:t>
            </a:r>
            <a:endParaRPr lang="en-US" sz="1700" dirty="0"/>
          </a:p>
        </p:txBody>
      </p:sp>
      <p:sp>
        <p:nvSpPr>
          <p:cNvPr id="14" name="Text 12"/>
          <p:cNvSpPr/>
          <p:nvPr/>
        </p:nvSpPr>
        <p:spPr>
          <a:xfrm>
            <a:off x="6565392" y="2615184"/>
            <a:ext cx="45720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5ABF0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A validator in your smartphone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6565392" y="3017520"/>
            <a:ext cx="4617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ts val="1500"/>
              </a:lnSpc>
              <a:buSzPct val="100000"/>
              <a:buChar char="•"/>
            </a:pPr>
            <a:r>
              <a:rPr lang="en-US" sz="1150" dirty="0">
                <a:solidFill>
                  <a:srgbClr val="14152E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No blockchain to compute — validation is rule-checking, not mining</a:t>
            </a:r>
            <a:endParaRPr lang="en-US" sz="1150" dirty="0"/>
          </a:p>
        </p:txBody>
      </p:sp>
      <p:sp>
        <p:nvSpPr>
          <p:cNvPr id="16" name="Text 14"/>
          <p:cNvSpPr/>
          <p:nvPr/>
        </p:nvSpPr>
        <p:spPr>
          <a:xfrm>
            <a:off x="6565392" y="3566160"/>
            <a:ext cx="4617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ts val="1500"/>
              </a:lnSpc>
              <a:buSzPct val="100000"/>
              <a:buChar char="•"/>
            </a:pPr>
            <a:r>
              <a:rPr lang="en-US" sz="1150" dirty="0">
                <a:solidFill>
                  <a:srgbClr val="14152E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Any modern smartphone runs a full consensus validator</a:t>
            </a:r>
            <a:endParaRPr lang="en-US" sz="1150" dirty="0"/>
          </a:p>
        </p:txBody>
      </p:sp>
      <p:sp>
        <p:nvSpPr>
          <p:cNvPr id="17" name="Text 15"/>
          <p:cNvSpPr/>
          <p:nvPr/>
        </p:nvSpPr>
        <p:spPr>
          <a:xfrm>
            <a:off x="6565392" y="4114800"/>
            <a:ext cx="4617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ts val="1500"/>
              </a:lnSpc>
              <a:buSzPct val="100000"/>
              <a:buChar char="•"/>
            </a:pPr>
            <a:r>
              <a:rPr lang="en-US" sz="1150" dirty="0">
                <a:solidFill>
                  <a:srgbClr val="14152E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Zero added cost — no hardware requirement, only 16 h/day uptime</a:t>
            </a:r>
            <a:endParaRPr lang="en-US" sz="1150" dirty="0"/>
          </a:p>
        </p:txBody>
      </p:sp>
      <p:sp>
        <p:nvSpPr>
          <p:cNvPr id="18" name="Text 16"/>
          <p:cNvSpPr/>
          <p:nvPr/>
        </p:nvSpPr>
        <p:spPr>
          <a:xfrm>
            <a:off x="6565392" y="4663440"/>
            <a:ext cx="4617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ts val="1500"/>
              </a:lnSpc>
              <a:buSzPct val="100000"/>
              <a:buChar char="•"/>
            </a:pPr>
            <a:r>
              <a:rPr lang="en-US" sz="1150" dirty="0">
                <a:solidFill>
                  <a:srgbClr val="14152E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One key set → any device — failover, not duplication</a:t>
            </a:r>
            <a:endParaRPr lang="en-US" sz="1150" dirty="0"/>
          </a:p>
        </p:txBody>
      </p:sp>
      <p:sp>
        <p:nvSpPr>
          <p:cNvPr id="19" name="Shape 17"/>
          <p:cNvSpPr/>
          <p:nvPr/>
        </p:nvSpPr>
        <p:spPr>
          <a:xfrm>
            <a:off x="658368" y="5577840"/>
            <a:ext cx="10844784" cy="777240"/>
          </a:xfrm>
          <a:prstGeom prst="roundRect">
            <a:avLst>
              <a:gd name="adj" fmla="val 11765"/>
            </a:avLst>
          </a:prstGeom>
          <a:solidFill>
            <a:srgbClr val="FFFFFF"/>
          </a:solidFill>
          <a:ln w="12700">
            <a:solidFill>
              <a:srgbClr val="E4E4F1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978408" y="5687568"/>
            <a:ext cx="102412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4F46E5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Welcome Bonus Pool — 10% of A_active (100M EQI) </a:t>
            </a:r>
            <a:pPr indent="0" marL="0">
              <a:buNone/>
            </a:pPr>
            <a:r>
              <a:rPr lang="en-US" sz="1250" dirty="0">
                <a:solidFill>
                  <a:srgbClr val="3A3C63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bootstraps up to </a:t>
            </a:r>
            <a:pPr indent="0" marL="0">
              <a:buNone/>
            </a:pPr>
            <a:r>
              <a:rPr lang="en-US" sz="1250" b="1" dirty="0">
                <a:solidFill>
                  <a:srgbClr val="14152E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1,000,000 validators</a:t>
            </a:r>
            <a:pPr indent="0" marL="0">
              <a:buNone/>
            </a:pPr>
            <a:r>
              <a:rPr lang="en-US" sz="1250" dirty="0">
                <a:solidFill>
                  <a:srgbClr val="3A3C63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 at 100 EQI each. KYC mandatory. The token is staked, not liquid — so it creates no sell pressure.</a:t>
            </a:r>
            <a:endParaRPr lang="en-US" sz="12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BFB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58368" y="502920"/>
            <a:ext cx="73152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220" kern="0" dirty="0">
                <a:solidFill>
                  <a:srgbClr val="4F46E5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MARKET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658368" y="822960"/>
            <a:ext cx="108813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4152E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Five categories of demand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658368" y="1536192"/>
            <a:ext cx="106070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B6D93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Four exist today. The fifth is forming — and it is the one that changes everything.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658368" y="2103120"/>
            <a:ext cx="2542032" cy="1600200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 w="12700">
            <a:solidFill>
              <a:srgbClr val="E4E4F1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86968" y="2240280"/>
            <a:ext cx="365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A5ABF0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A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886968" y="2560320"/>
            <a:ext cx="2103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14152E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Projects &amp; DAOs</a:t>
            </a:r>
            <a:endParaRPr lang="en-US" sz="1250" dirty="0"/>
          </a:p>
        </p:txBody>
      </p:sp>
      <p:sp>
        <p:nvSpPr>
          <p:cNvPr id="8" name="Text 6"/>
          <p:cNvSpPr/>
          <p:nvPr/>
        </p:nvSpPr>
        <p:spPr>
          <a:xfrm>
            <a:off x="886968" y="2880360"/>
            <a:ext cx="21488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400"/>
              </a:lnSpc>
              <a:buNone/>
            </a:pPr>
            <a:r>
              <a:rPr lang="en-US" sz="1050" dirty="0">
                <a:solidFill>
                  <a:srgbClr val="6B6D93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Multi-chain token fragmentation. B2B / B2DAO licensing.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3401568" y="2103120"/>
            <a:ext cx="2542032" cy="1600200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 w="12700">
            <a:solidFill>
              <a:srgbClr val="E4E4F1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630168" y="2240280"/>
            <a:ext cx="365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A5ABF0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B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3630168" y="2560320"/>
            <a:ext cx="2103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14152E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Traders &amp; Arbitrageurs</a:t>
            </a:r>
            <a:endParaRPr lang="en-US" sz="1250" dirty="0"/>
          </a:p>
        </p:txBody>
      </p:sp>
      <p:sp>
        <p:nvSpPr>
          <p:cNvPr id="12" name="Text 10"/>
          <p:cNvSpPr/>
          <p:nvPr/>
        </p:nvSpPr>
        <p:spPr>
          <a:xfrm>
            <a:off x="3630168" y="2880360"/>
            <a:ext cx="21488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400"/>
              </a:lnSpc>
              <a:buNone/>
            </a:pPr>
            <a:r>
              <a:rPr lang="en-US" sz="1050" dirty="0">
                <a:solidFill>
                  <a:srgbClr val="6B6D93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Cross-chain yield optimisation. Symbiosis $8B+, CCTP $2.4B/mo.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144768" y="2103120"/>
            <a:ext cx="2542032" cy="1600200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 w="12700">
            <a:solidFill>
              <a:srgbClr val="E4E4F1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373368" y="2240280"/>
            <a:ext cx="365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A5ABF0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C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6373368" y="2560320"/>
            <a:ext cx="2103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14152E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Post-Breach Migrants</a:t>
            </a:r>
            <a:endParaRPr lang="en-US" sz="1250" dirty="0"/>
          </a:p>
        </p:txBody>
      </p:sp>
      <p:sp>
        <p:nvSpPr>
          <p:cNvPr id="16" name="Text 14"/>
          <p:cNvSpPr/>
          <p:nvPr/>
        </p:nvSpPr>
        <p:spPr>
          <a:xfrm>
            <a:off x="6373368" y="2880360"/>
            <a:ext cx="21488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400"/>
              </a:lnSpc>
              <a:buNone/>
            </a:pPr>
            <a:r>
              <a:rPr lang="en-US" sz="1050" dirty="0">
                <a:solidFill>
                  <a:srgbClr val="6B6D93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Teams forced off vulnerable bridges. KelpDAO moved 20 chains off LayerZero.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8887968" y="2103120"/>
            <a:ext cx="2542032" cy="1600200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 w="12700">
            <a:solidFill>
              <a:srgbClr val="E4E4F1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9116568" y="2240280"/>
            <a:ext cx="365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A5ABF0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D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9116568" y="2560320"/>
            <a:ext cx="2103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14152E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Ecosystems &amp; Exchanges</a:t>
            </a:r>
            <a:endParaRPr lang="en-US" sz="1250" dirty="0"/>
          </a:p>
        </p:txBody>
      </p:sp>
      <p:sp>
        <p:nvSpPr>
          <p:cNvPr id="20" name="Text 18"/>
          <p:cNvSpPr/>
          <p:nvPr/>
        </p:nvSpPr>
        <p:spPr>
          <a:xfrm>
            <a:off x="9116568" y="2880360"/>
            <a:ext cx="21488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400"/>
              </a:lnSpc>
              <a:buNone/>
            </a:pPr>
            <a:r>
              <a:rPr lang="en-US" sz="1050" dirty="0">
                <a:solidFill>
                  <a:srgbClr val="6B6D93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Networks gain EQI volume without capex on bridge infrastructure.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658368" y="3977640"/>
            <a:ext cx="10844784" cy="1965960"/>
          </a:xfrm>
          <a:prstGeom prst="roundRect">
            <a:avLst>
              <a:gd name="adj" fmla="val 4651"/>
            </a:avLst>
          </a:prstGeom>
          <a:solidFill>
            <a:srgbClr val="EEF0FD"/>
          </a:solidFill>
          <a:ln w="12700">
            <a:solidFill>
              <a:srgbClr val="E1E4FB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978408" y="4160520"/>
            <a:ext cx="365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4F46E5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E</a:t>
            </a:r>
            <a:endParaRPr lang="en-US" sz="1900" dirty="0"/>
          </a:p>
        </p:txBody>
      </p:sp>
      <p:sp>
        <p:nvSpPr>
          <p:cNvPr id="23" name="Text 21"/>
          <p:cNvSpPr/>
          <p:nvPr/>
        </p:nvSpPr>
        <p:spPr>
          <a:xfrm>
            <a:off x="1389888" y="416052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4152E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AI Agents (M2M) — the game changer</a:t>
            </a:r>
            <a:endParaRPr lang="en-US" sz="1800" dirty="0"/>
          </a:p>
        </p:txBody>
      </p:sp>
      <p:sp>
        <p:nvSpPr>
          <p:cNvPr id="24" name="Text 22"/>
          <p:cNvSpPr/>
          <p:nvPr/>
        </p:nvSpPr>
        <p:spPr>
          <a:xfrm>
            <a:off x="978408" y="4572000"/>
            <a:ext cx="1024128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900"/>
              </a:lnSpc>
              <a:buNone/>
            </a:pPr>
            <a:r>
              <a:rPr lang="en-US" sz="1250" dirty="0">
                <a:solidFill>
                  <a:srgbClr val="3A3C63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Autonomous agents evaluate infrastructure on two metrics only: risk minimisation and latency determinism. Bridges fail both. MetaNetwork EQI is engineered so the ledger invariant holds even if 100% of active supply flows to a single network — the guarantee is architectural, not probabilistic. That makes EQI the first deterministic financial protocol for machines.</a:t>
            </a:r>
            <a:endParaRPr lang="en-US" sz="12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BFB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58368" y="502920"/>
            <a:ext cx="73152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220" kern="0" dirty="0">
                <a:solidFill>
                  <a:srgbClr val="4F46E5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TOKENOMICS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658368" y="822960"/>
            <a:ext cx="108813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4152E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1,000,000,000 EQI — immutable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658368" y="1536192"/>
            <a:ext cx="106070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B6D93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Thirteen pools. Zero inflation. No mechanism — not even the DAO — can change the constant.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658368" y="2084832"/>
            <a:ext cx="2542032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12700">
            <a:solidFill>
              <a:srgbClr val="E4E4F1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1248" y="2212848"/>
            <a:ext cx="21945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4F46E5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1,000,000,000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41248" y="2633472"/>
            <a:ext cx="21945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A2A4C4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A_active · immutable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3401568" y="2084832"/>
            <a:ext cx="2542032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12700">
            <a:solidFill>
              <a:srgbClr val="E4E4F1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584448" y="2212848"/>
            <a:ext cx="21945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100" b="1" dirty="0">
                <a:solidFill>
                  <a:srgbClr val="4F46E5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28%</a:t>
            </a:r>
            <a:endParaRPr lang="en-US" sz="2100" dirty="0"/>
          </a:p>
        </p:txBody>
      </p:sp>
      <p:sp>
        <p:nvSpPr>
          <p:cNvPr id="10" name="Text 8"/>
          <p:cNvSpPr/>
          <p:nvPr/>
        </p:nvSpPr>
        <p:spPr>
          <a:xfrm>
            <a:off x="3584448" y="2633472"/>
            <a:ext cx="21945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A2A4C4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Pre-Sale · 4 rounds × 7%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6144768" y="2084832"/>
            <a:ext cx="2542032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12700">
            <a:solidFill>
              <a:srgbClr val="E4E4F1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327648" y="2212848"/>
            <a:ext cx="21945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100" b="1" dirty="0">
                <a:solidFill>
                  <a:srgbClr val="4F46E5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$0.20</a:t>
            </a:r>
            <a:endParaRPr lang="en-US" sz="2100" dirty="0"/>
          </a:p>
        </p:txBody>
      </p:sp>
      <p:sp>
        <p:nvSpPr>
          <p:cNvPr id="13" name="Text 11"/>
          <p:cNvSpPr/>
          <p:nvPr/>
        </p:nvSpPr>
        <p:spPr>
          <a:xfrm>
            <a:off x="6327648" y="2633472"/>
            <a:ext cx="21945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A2A4C4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Listing price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8887968" y="2084832"/>
            <a:ext cx="2542032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12700">
            <a:solidFill>
              <a:srgbClr val="E4E4F1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9070848" y="2212848"/>
            <a:ext cx="21945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100" b="1" dirty="0">
                <a:solidFill>
                  <a:srgbClr val="4F46E5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$200M</a:t>
            </a:r>
            <a:endParaRPr lang="en-US" sz="2100" dirty="0"/>
          </a:p>
        </p:txBody>
      </p:sp>
      <p:sp>
        <p:nvSpPr>
          <p:cNvPr id="16" name="Text 14"/>
          <p:cNvSpPr/>
          <p:nvPr/>
        </p:nvSpPr>
        <p:spPr>
          <a:xfrm>
            <a:off x="9070848" y="2633472"/>
            <a:ext cx="21945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A2A4C4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FDV at listing</a:t>
            </a:r>
            <a:endParaRPr lang="en-US" sz="900" dirty="0"/>
          </a:p>
        </p:txBody>
      </p:sp>
      <p:graphicFrame>
        <p:nvGraphicFramePr>
          <p:cNvPr id="17" name="Chart 0" descr=""/>
          <p:cNvGraphicFramePr/>
          <p:nvPr/>
        </p:nvGraphicFramePr>
        <p:xfrm>
          <a:off x="566928" y="3154680"/>
          <a:ext cx="4480560" cy="329184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18" name="Shape 15"/>
          <p:cNvSpPr/>
          <p:nvPr/>
        </p:nvSpPr>
        <p:spPr>
          <a:xfrm>
            <a:off x="5230368" y="3154680"/>
            <a:ext cx="6272784" cy="1572768"/>
          </a:xfrm>
          <a:prstGeom prst="roundRect">
            <a:avLst>
              <a:gd name="adj" fmla="val 5814"/>
            </a:avLst>
          </a:prstGeom>
          <a:solidFill>
            <a:srgbClr val="EEF0FD"/>
          </a:solidFill>
          <a:ln w="12700">
            <a:solidFill>
              <a:srgbClr val="E1E4FB"/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5504688" y="3291840"/>
            <a:ext cx="5669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4152E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Vesting — nobody unlocks before launch</a:t>
            </a:r>
            <a:endParaRPr lang="en-US" sz="1400" dirty="0"/>
          </a:p>
        </p:txBody>
      </p:sp>
      <p:sp>
        <p:nvSpPr>
          <p:cNvPr id="20" name="Text 17"/>
          <p:cNvSpPr/>
          <p:nvPr/>
        </p:nvSpPr>
        <p:spPr>
          <a:xfrm>
            <a:off x="5504688" y="3611880"/>
            <a:ext cx="57607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600"/>
              </a:lnSpc>
              <a:buNone/>
            </a:pPr>
            <a:r>
              <a:rPr lang="en-US" sz="1150" dirty="0">
                <a:solidFill>
                  <a:srgbClr val="3A3C63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100% of every pool is locked until the network launches. </a:t>
            </a:r>
            <a:pPr indent="0" marL="0">
              <a:lnSpc>
                <a:spcPts val="1600"/>
              </a:lnSpc>
              <a:buNone/>
            </a:pPr>
            <a:r>
              <a:rPr lang="en-US" sz="1150" b="1" dirty="0">
                <a:solidFill>
                  <a:srgbClr val="4F46E5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The cheaper the entry, the longer the lock.</a:t>
            </a:r>
            <a:pPr indent="0" marL="0">
              <a:lnSpc>
                <a:spcPts val="1600"/>
              </a:lnSpc>
              <a:buNone/>
            </a:pPr>
            <a:r>
              <a:rPr lang="en-US" sz="1150" dirty="0">
                <a:solidFill>
                  <a:srgbClr val="3A3C63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  Pre-Sale 500 days · Early Investors 750 · Strategic Partners and Team 1000. Per-day linear, no cliffs.</a:t>
            </a:r>
            <a:endParaRPr lang="en-US" sz="1150" dirty="0"/>
          </a:p>
        </p:txBody>
      </p:sp>
      <p:sp>
        <p:nvSpPr>
          <p:cNvPr id="21" name="Shape 18"/>
          <p:cNvSpPr/>
          <p:nvPr/>
        </p:nvSpPr>
        <p:spPr>
          <a:xfrm>
            <a:off x="5230368" y="4892040"/>
            <a:ext cx="6272784" cy="1554480"/>
          </a:xfrm>
          <a:prstGeom prst="roundRect">
            <a:avLst>
              <a:gd name="adj" fmla="val 5882"/>
            </a:avLst>
          </a:prstGeom>
          <a:solidFill>
            <a:srgbClr val="FFFFFF"/>
          </a:solidFill>
          <a:ln w="12700">
            <a:solidFill>
              <a:srgbClr val="E4E4F1"/>
            </a:solidFill>
            <a:prstDash val="solid"/>
          </a:ln>
        </p:spPr>
      </p:sp>
      <p:sp>
        <p:nvSpPr>
          <p:cNvPr id="22" name="Text 19"/>
          <p:cNvSpPr/>
          <p:nvPr/>
        </p:nvSpPr>
        <p:spPr>
          <a:xfrm>
            <a:off x="5504688" y="5010912"/>
            <a:ext cx="5669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4152E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Token mechanics</a:t>
            </a:r>
            <a:endParaRPr lang="en-US" sz="1400" dirty="0"/>
          </a:p>
        </p:txBody>
      </p:sp>
      <p:sp>
        <p:nvSpPr>
          <p:cNvPr id="23" name="Text 20"/>
          <p:cNvSpPr/>
          <p:nvPr/>
        </p:nvSpPr>
        <p:spPr>
          <a:xfrm>
            <a:off x="5504688" y="5303520"/>
            <a:ext cx="576072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6B6D93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Meta-native: becomes native to a chain only upon withdrawal</a:t>
            </a:r>
            <a:endParaRPr lang="en-US" sz="1050" dirty="0"/>
          </a:p>
        </p:txBody>
      </p:sp>
      <p:sp>
        <p:nvSpPr>
          <p:cNvPr id="24" name="Text 21"/>
          <p:cNvSpPr/>
          <p:nvPr/>
        </p:nvSpPr>
        <p:spPr>
          <a:xfrm>
            <a:off x="5504688" y="5568696"/>
            <a:ext cx="576072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6B6D93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Freeze / unfreeze — paired state changes, no message passing</a:t>
            </a:r>
            <a:endParaRPr lang="en-US" sz="1050" dirty="0"/>
          </a:p>
        </p:txBody>
      </p:sp>
      <p:sp>
        <p:nvSpPr>
          <p:cNvPr id="25" name="Text 22"/>
          <p:cNvSpPr/>
          <p:nvPr/>
        </p:nvSpPr>
        <p:spPr>
          <a:xfrm>
            <a:off x="5504688" y="5833872"/>
            <a:ext cx="576072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6B6D93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Per-network supply pre-funded — no minting during operations</a:t>
            </a:r>
            <a:endParaRPr lang="en-US" sz="1050" dirty="0"/>
          </a:p>
        </p:txBody>
      </p:sp>
      <p:sp>
        <p:nvSpPr>
          <p:cNvPr id="26" name="Text 23"/>
          <p:cNvSpPr/>
          <p:nvPr/>
        </p:nvSpPr>
        <p:spPr>
          <a:xfrm>
            <a:off x="5504688" y="6099048"/>
            <a:ext cx="576072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6B6D93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Fee 0.08–0.10%. No gas. 8 decimals across all 12 networks</a:t>
            </a:r>
            <a:endParaRPr lang="en-US" sz="10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MetaNetwork EQI — Pre-Seed Investment Opportunity</dc:title>
  <dc:subject>PptxGenJS Presentation</dc:subject>
  <dc:creator>MetaNetwork EQI OU</dc:creator>
  <cp:lastModifiedBy>MetaNetwork EQI OU</cp:lastModifiedBy>
  <cp:revision>1</cp:revision>
  <dcterms:created xsi:type="dcterms:W3CDTF">2026-07-13T14:22:30Z</dcterms:created>
  <dcterms:modified xsi:type="dcterms:W3CDTF">2026-07-13T14:22:30Z</dcterms:modified>
</cp:coreProperties>
</file>